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Default Extension="sldx" ContentType="application/vnd.openxmlformats-officedocument.presentationml.slide"/>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3" r:id="rId6"/>
    <p:sldId id="266" r:id="rId7"/>
    <p:sldId id="269" r:id="rId8"/>
    <p:sldId id="300" r:id="rId9"/>
    <p:sldId id="288" r:id="rId10"/>
    <p:sldId id="275" r:id="rId11"/>
    <p:sldId id="276" r:id="rId12"/>
    <p:sldId id="277" r:id="rId13"/>
    <p:sldId id="304" r:id="rId14"/>
    <p:sldId id="305" r:id="rId15"/>
    <p:sldId id="306" r:id="rId16"/>
    <p:sldId id="285" r:id="rId17"/>
    <p:sldId id="286" r:id="rId18"/>
    <p:sldId id="302" r:id="rId19"/>
    <p:sldId id="289" r:id="rId20"/>
    <p:sldId id="301" r:id="rId21"/>
    <p:sldId id="307" r:id="rId22"/>
    <p:sldId id="308" r:id="rId23"/>
    <p:sldId id="290" r:id="rId24"/>
    <p:sldId id="291" r:id="rId25"/>
    <p:sldId id="292" r:id="rId26"/>
    <p:sldId id="293" r:id="rId27"/>
    <p:sldId id="294" r:id="rId28"/>
    <p:sldId id="295" r:id="rId29"/>
    <p:sldId id="296" r:id="rId30"/>
    <p:sldId id="297" r:id="rId31"/>
    <p:sldId id="298" r:id="rId32"/>
    <p:sldId id="299" r:id="rId33"/>
    <p:sldId id="30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D065E5B1-0B64-4C43-A256-B1004D29BE7B}" type="datetimeFigureOut">
              <a:rPr lang="en-US" smtClean="0"/>
              <a:pPr/>
              <a:t>5/21/2018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8346999-9887-4EBD-8C18-46580DE5498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346999-9887-4EBD-8C18-46580DE5498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346999-9887-4EBD-8C18-46580DE5498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346999-9887-4EBD-8C18-46580DE5498A}"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8346999-9887-4EBD-8C18-46580DE5498A}"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8346999-9887-4EBD-8C18-46580DE5498A}"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8346999-9887-4EBD-8C18-46580DE5498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8346999-9887-4EBD-8C18-46580DE5498A}"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065E5B1-0B64-4C43-A256-B1004D29BE7B}" type="datetimeFigureOut">
              <a:rPr lang="en-US" smtClean="0"/>
              <a:pPr/>
              <a:t>5/21/2018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8346999-9887-4EBD-8C18-46580DE5498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D065E5B1-0B64-4C43-A256-B1004D29BE7B}" type="datetimeFigureOut">
              <a:rPr lang="en-US" smtClean="0"/>
              <a:pPr/>
              <a:t>5/21/2018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8346999-9887-4EBD-8C18-46580DE5498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D065E5B1-0B64-4C43-A256-B1004D29BE7B}" type="datetimeFigureOut">
              <a:rPr lang="en-US" smtClean="0"/>
              <a:pPr/>
              <a:t>5/21/2018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8346999-9887-4EBD-8C18-46580DE5498A}"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D065E5B1-0B64-4C43-A256-B1004D29BE7B}" type="datetimeFigureOut">
              <a:rPr lang="en-US" smtClean="0"/>
              <a:pPr/>
              <a:t>5/21/2018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8346999-9887-4EBD-8C18-46580DE5498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abhiandroid.com/ui/spinner"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Office_PowerPoint_Slide1.sl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829761"/>
          </a:xfrm>
        </p:spPr>
        <p:txBody>
          <a:bodyPr/>
          <a:lstStyle/>
          <a:p>
            <a:r>
              <a:rPr lang="en-US" dirty="0" smtClean="0"/>
              <a:t>Presentation on Android</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000" dirty="0" smtClean="0"/>
              <a:t>There are number of Layouts provided by Android which you will use in almost all the Android applications to provide different view, look and feel. </a:t>
            </a:r>
            <a:r>
              <a:rPr lang="en-US" sz="2000" dirty="0" err="1" smtClean="0"/>
              <a:t>But,most</a:t>
            </a:r>
            <a:r>
              <a:rPr lang="en-US" sz="2000" dirty="0" smtClean="0"/>
              <a:t> commonly are : </a:t>
            </a:r>
          </a:p>
          <a:p>
            <a:endParaRPr lang="en-US" sz="2000" dirty="0" smtClean="0"/>
          </a:p>
          <a:p>
            <a:r>
              <a:rPr lang="en-US" sz="2000" dirty="0" smtClean="0"/>
              <a:t>Relative Layouts</a:t>
            </a:r>
          </a:p>
          <a:p>
            <a:endParaRPr lang="en-US" sz="2000" dirty="0" smtClean="0"/>
          </a:p>
          <a:p>
            <a:r>
              <a:rPr lang="en-US" sz="2000" dirty="0" smtClean="0"/>
              <a:t>Linear Layouts</a:t>
            </a:r>
            <a:endParaRPr lang="en-US" sz="2000" dirty="0"/>
          </a:p>
        </p:txBody>
      </p:sp>
      <p:sp>
        <p:nvSpPr>
          <p:cNvPr id="3" name="Title 2"/>
          <p:cNvSpPr>
            <a:spLocks noGrp="1"/>
          </p:cNvSpPr>
          <p:nvPr>
            <p:ph type="title"/>
          </p:nvPr>
        </p:nvSpPr>
        <p:spPr/>
        <p:txBody>
          <a:bodyPr/>
          <a:lstStyle/>
          <a:p>
            <a:pPr algn="ctr"/>
            <a:r>
              <a:rPr lang="en-US" dirty="0" smtClean="0"/>
              <a:t>UI Layouts</a:t>
            </a:r>
            <a:endParaRPr lang="en-US" dirty="0"/>
          </a:p>
        </p:txBody>
      </p:sp>
      <p:pic>
        <p:nvPicPr>
          <p:cNvPr id="4" name="Picture 2" descr="C:\Users\pc\Desktop\project ppt\android_talk.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95800" y="2971800"/>
            <a:ext cx="4320480" cy="36004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0" dirty="0" smtClean="0">
                <a:effectLst/>
              </a:rPr>
              <a:t>Android Linear Layout</a:t>
            </a:r>
            <a:br>
              <a:rPr lang="en-US" b="0" dirty="0" smtClean="0">
                <a:effectLst/>
              </a:rPr>
            </a:br>
            <a:endParaRPr lang="en-US" dirty="0"/>
          </a:p>
        </p:txBody>
      </p:sp>
      <p:sp>
        <p:nvSpPr>
          <p:cNvPr id="5" name="Content Placeholder 4"/>
          <p:cNvSpPr>
            <a:spLocks noGrp="1"/>
          </p:cNvSpPr>
          <p:nvPr>
            <p:ph sz="quarter" idx="2"/>
          </p:nvPr>
        </p:nvSpPr>
        <p:spPr>
          <a:xfrm>
            <a:off x="152400" y="1447801"/>
            <a:ext cx="8534400" cy="1371599"/>
          </a:xfrm>
        </p:spPr>
        <p:txBody>
          <a:bodyPr>
            <a:normAutofit/>
          </a:bodyPr>
          <a:lstStyle/>
          <a:p>
            <a:pPr algn="just"/>
            <a:r>
              <a:rPr lang="en-US" sz="2000" dirty="0" smtClean="0"/>
              <a:t>Android Linear Layout is a view group that aligns all children in either </a:t>
            </a:r>
            <a:r>
              <a:rPr lang="en-US" sz="2000" dirty="0" smtClean="0">
                <a:solidFill>
                  <a:srgbClr val="0070C0"/>
                </a:solidFill>
              </a:rPr>
              <a:t>vertically</a:t>
            </a:r>
            <a:r>
              <a:rPr lang="en-US" sz="2000" dirty="0" smtClean="0"/>
              <a:t> or </a:t>
            </a:r>
            <a:r>
              <a:rPr lang="en-US" sz="2000" dirty="0" smtClean="0">
                <a:solidFill>
                  <a:srgbClr val="0070C0"/>
                </a:solidFill>
              </a:rPr>
              <a:t>horizontally.</a:t>
            </a:r>
            <a:endParaRPr lang="en-US" sz="2000" dirty="0">
              <a:solidFill>
                <a:srgbClr val="0070C0"/>
              </a:solidFill>
            </a:endParaRPr>
          </a:p>
        </p:txBody>
      </p:sp>
      <p:pic>
        <p:nvPicPr>
          <p:cNvPr id="7" name="Content Placeholder 6" descr="liner.jpg"/>
          <p:cNvPicPr>
            <a:picLocks noGrp="1" noChangeAspect="1"/>
          </p:cNvPicPr>
          <p:nvPr>
            <p:ph sz="quarter" idx="4"/>
          </p:nvPr>
        </p:nvPicPr>
        <p:blipFill>
          <a:blip r:embed="rId2"/>
          <a:stretch>
            <a:fillRect/>
          </a:stretch>
        </p:blipFill>
        <p:spPr>
          <a:xfrm>
            <a:off x="685800" y="2590800"/>
            <a:ext cx="8229599" cy="3505200"/>
          </a:xfrm>
        </p:spPr>
      </p:pic>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0" dirty="0" smtClean="0">
                <a:effectLst/>
              </a:rPr>
              <a:t>Android Relative Layout</a:t>
            </a:r>
            <a:br>
              <a:rPr lang="en-US" b="0" dirty="0" smtClean="0">
                <a:effectLst/>
              </a:rPr>
            </a:br>
            <a:endParaRPr lang="en-US" dirty="0"/>
          </a:p>
        </p:txBody>
      </p:sp>
      <p:sp>
        <p:nvSpPr>
          <p:cNvPr id="5" name="Content Placeholder 4"/>
          <p:cNvSpPr>
            <a:spLocks noGrp="1"/>
          </p:cNvSpPr>
          <p:nvPr>
            <p:ph sz="quarter" idx="2"/>
          </p:nvPr>
        </p:nvSpPr>
        <p:spPr>
          <a:xfrm>
            <a:off x="228600" y="1447800"/>
            <a:ext cx="4040188" cy="3941763"/>
          </a:xfrm>
        </p:spPr>
        <p:txBody>
          <a:bodyPr>
            <a:normAutofit/>
          </a:bodyPr>
          <a:lstStyle/>
          <a:p>
            <a:pPr algn="just"/>
            <a:r>
              <a:rPr lang="en-US" sz="2000" dirty="0" smtClean="0"/>
              <a:t>Android Relative Layout enables you to specify how child views are positioned relative to each other. The position of each view can be specified as relative to sibling elements or relative to the parent.</a:t>
            </a:r>
            <a:endParaRPr lang="en-US" sz="2000" dirty="0"/>
          </a:p>
        </p:txBody>
      </p:sp>
      <p:pic>
        <p:nvPicPr>
          <p:cNvPr id="7" name="Content Placeholder 6" descr="relative.jpg"/>
          <p:cNvPicPr>
            <a:picLocks noGrp="1" noChangeAspect="1"/>
          </p:cNvPicPr>
          <p:nvPr>
            <p:ph sz="quarter" idx="4"/>
          </p:nvPr>
        </p:nvPicPr>
        <p:blipFill>
          <a:blip r:embed="rId2"/>
          <a:stretch>
            <a:fillRect/>
          </a:stretch>
        </p:blipFill>
        <p:spPr>
          <a:xfrm>
            <a:off x="4953000" y="1600200"/>
            <a:ext cx="3886200" cy="4191000"/>
          </a:xfrm>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458200" cy="1905000"/>
          </a:xfrm>
        </p:spPr>
        <p:txBody>
          <a:bodyPr>
            <a:normAutofit fontScale="92500" lnSpcReduction="20000"/>
          </a:bodyPr>
          <a:lstStyle/>
          <a:p>
            <a:pPr algn="just"/>
            <a:r>
              <a:rPr lang="en-US" sz="1800" dirty="0" err="1" smtClean="0"/>
              <a:t>Andorid</a:t>
            </a:r>
            <a:r>
              <a:rPr lang="en-US" sz="1800" dirty="0" smtClean="0"/>
              <a:t> Toast can be used to display information for the short period of time. A toast contains message to be displayed quickly and disappears after sometime</a:t>
            </a:r>
          </a:p>
          <a:p>
            <a:pPr algn="just"/>
            <a:endParaRPr lang="en-US" sz="1800" dirty="0" smtClean="0"/>
          </a:p>
          <a:p>
            <a:pPr algn="just"/>
            <a:r>
              <a:rPr lang="en-US" sz="1800" dirty="0" smtClean="0"/>
              <a:t>For Example:</a:t>
            </a:r>
          </a:p>
          <a:p>
            <a:pPr algn="just">
              <a:buNone/>
            </a:pPr>
            <a:r>
              <a:rPr lang="en-US" sz="1800" dirty="0" smtClean="0"/>
              <a:t>   </a:t>
            </a:r>
          </a:p>
          <a:p>
            <a:pPr algn="just">
              <a:buNone/>
            </a:pPr>
            <a:r>
              <a:rPr lang="en-US" sz="1800" dirty="0" smtClean="0"/>
              <a:t> </a:t>
            </a:r>
            <a:r>
              <a:rPr lang="en-US" sz="1400" dirty="0" err="1" smtClean="0">
                <a:solidFill>
                  <a:srgbClr val="0070C0"/>
                </a:solidFill>
              </a:rPr>
              <a:t>Toast.makeText</a:t>
            </a:r>
            <a:r>
              <a:rPr lang="en-US" sz="1400" dirty="0" smtClean="0">
                <a:solidFill>
                  <a:srgbClr val="0070C0"/>
                </a:solidFill>
              </a:rPr>
              <a:t>(</a:t>
            </a:r>
            <a:r>
              <a:rPr lang="en-US" sz="1400" dirty="0" err="1" smtClean="0">
                <a:solidFill>
                  <a:srgbClr val="0070C0"/>
                </a:solidFill>
              </a:rPr>
              <a:t>getApplicationContext</a:t>
            </a:r>
            <a:r>
              <a:rPr lang="en-US" sz="1400" dirty="0" smtClean="0">
                <a:solidFill>
                  <a:srgbClr val="0070C0"/>
                </a:solidFill>
              </a:rPr>
              <a:t>(),"</a:t>
            </a:r>
            <a:r>
              <a:rPr lang="en-US" sz="1400" dirty="0" smtClean="0">
                <a:solidFill>
                  <a:srgbClr val="00B050"/>
                </a:solidFill>
              </a:rPr>
              <a:t>Hello </a:t>
            </a:r>
            <a:r>
              <a:rPr lang="en-US" sz="1400" dirty="0" err="1" smtClean="0">
                <a:solidFill>
                  <a:srgbClr val="00B050"/>
                </a:solidFill>
              </a:rPr>
              <a:t>Javatpoint",</a:t>
            </a:r>
            <a:r>
              <a:rPr lang="en-US" sz="1400" dirty="0" err="1" smtClean="0">
                <a:solidFill>
                  <a:srgbClr val="0070C0"/>
                </a:solidFill>
              </a:rPr>
              <a:t>Toast.LENGTH_SHORT</a:t>
            </a:r>
            <a:r>
              <a:rPr lang="en-US" sz="1400" dirty="0" smtClean="0">
                <a:solidFill>
                  <a:srgbClr val="0070C0"/>
                </a:solidFill>
              </a:rPr>
              <a:t>).show();</a:t>
            </a:r>
            <a:endParaRPr lang="en-US" sz="1400" dirty="0">
              <a:solidFill>
                <a:srgbClr val="0070C0"/>
              </a:solidFill>
            </a:endParaRPr>
          </a:p>
        </p:txBody>
      </p:sp>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t>Toast Message</a:t>
            </a:r>
            <a:endParaRPr lang="en-US" dirty="0"/>
          </a:p>
        </p:txBody>
      </p:sp>
      <p:pic>
        <p:nvPicPr>
          <p:cNvPr id="8194" name="Picture 2" descr="android toast example output 1"/>
          <p:cNvPicPr>
            <a:picLocks noChangeAspect="1" noChangeArrowheads="1"/>
          </p:cNvPicPr>
          <p:nvPr/>
        </p:nvPicPr>
        <p:blipFill>
          <a:blip r:embed="rId2"/>
          <a:srcRect/>
          <a:stretch>
            <a:fillRect/>
          </a:stretch>
        </p:blipFill>
        <p:spPr bwMode="auto">
          <a:xfrm>
            <a:off x="5943600" y="3200400"/>
            <a:ext cx="2362200" cy="32766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488950"/>
          </a:xfrm>
        </p:spPr>
        <p:txBody>
          <a:bodyPr>
            <a:normAutofit fontScale="90000"/>
          </a:bodyPr>
          <a:lstStyle/>
          <a:p>
            <a:pPr algn="ctr"/>
            <a:r>
              <a:rPr lang="en-US" dirty="0" smtClean="0"/>
              <a:t>Alert Box</a:t>
            </a:r>
            <a:endParaRPr lang="en-US" dirty="0"/>
          </a:p>
        </p:txBody>
      </p:sp>
      <p:sp>
        <p:nvSpPr>
          <p:cNvPr id="5" name="Content Placeholder 4"/>
          <p:cNvSpPr>
            <a:spLocks noGrp="1"/>
          </p:cNvSpPr>
          <p:nvPr>
            <p:ph sz="quarter" idx="2"/>
          </p:nvPr>
        </p:nvSpPr>
        <p:spPr>
          <a:xfrm>
            <a:off x="228600" y="1371600"/>
            <a:ext cx="4343400" cy="3941763"/>
          </a:xfrm>
        </p:spPr>
        <p:txBody>
          <a:bodyPr>
            <a:normAutofit/>
          </a:bodyPr>
          <a:lstStyle/>
          <a:p>
            <a:pPr algn="just"/>
            <a:r>
              <a:rPr lang="en-US" sz="2000" dirty="0" smtClean="0"/>
              <a:t>A Dialog is small window that prompts the user to a decision or enter additional information.</a:t>
            </a:r>
            <a:endParaRPr lang="en-US" sz="2000" dirty="0"/>
          </a:p>
        </p:txBody>
      </p:sp>
      <p:pic>
        <p:nvPicPr>
          <p:cNvPr id="7" name="Picture 3" descr="C:\Users\SAMSUNG\Desktop\New folder (2)\Screenshot_2017-12-13-13-39-04.png"/>
          <p:cNvPicPr>
            <a:picLocks noGrp="1" noChangeAspect="1" noChangeArrowheads="1"/>
          </p:cNvPicPr>
          <p:nvPr>
            <p:ph sz="quarter" idx="4"/>
          </p:nvPr>
        </p:nvPicPr>
        <p:blipFill>
          <a:blip r:embed="rId2"/>
          <a:srcRect/>
          <a:stretch>
            <a:fillRect/>
          </a:stretch>
        </p:blipFill>
        <p:spPr bwMode="auto">
          <a:xfrm>
            <a:off x="5715000" y="1295400"/>
            <a:ext cx="2443709" cy="4243388"/>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fontScale="92500" lnSpcReduction="10000"/>
          </a:bodyPr>
          <a:lstStyle/>
          <a:p>
            <a:pPr>
              <a:buNone/>
            </a:pPr>
            <a:r>
              <a:rPr lang="en-US" sz="1600" dirty="0" smtClean="0"/>
              <a:t>   </a:t>
            </a:r>
            <a:r>
              <a:rPr lang="en-US" sz="1600" dirty="0" err="1" smtClean="0"/>
              <a:t>AlertDialog.Builder</a:t>
            </a:r>
            <a:r>
              <a:rPr lang="en-US" sz="1600" dirty="0" smtClean="0"/>
              <a:t> builder = new </a:t>
            </a:r>
            <a:r>
              <a:rPr lang="en-US" sz="1600" dirty="0" err="1" smtClean="0"/>
              <a:t>AlertDialog.Builder</a:t>
            </a:r>
            <a:r>
              <a:rPr lang="en-US" sz="1600" dirty="0" smtClean="0"/>
              <a:t>(context);</a:t>
            </a:r>
          </a:p>
          <a:p>
            <a:pPr>
              <a:buNone/>
            </a:pPr>
            <a:r>
              <a:rPr lang="en-US" sz="1600" dirty="0" smtClean="0"/>
              <a:t>        </a:t>
            </a:r>
            <a:r>
              <a:rPr lang="en-US" sz="1600" dirty="0" err="1" smtClean="0"/>
              <a:t>builder.setMessage</a:t>
            </a:r>
            <a:r>
              <a:rPr lang="en-US" sz="1600" dirty="0" smtClean="0">
                <a:solidFill>
                  <a:srgbClr val="00B050"/>
                </a:solidFill>
              </a:rPr>
              <a:t>(</a:t>
            </a:r>
            <a:r>
              <a:rPr lang="en-US" sz="1600" b="1" dirty="0" smtClean="0">
                <a:solidFill>
                  <a:srgbClr val="00B050"/>
                </a:solidFill>
              </a:rPr>
              <a:t>"Want to Proceed ?"</a:t>
            </a:r>
            <a:r>
              <a:rPr lang="en-US" sz="1600" dirty="0" smtClean="0">
                <a:solidFill>
                  <a:srgbClr val="00B050"/>
                </a:solidFill>
              </a:rPr>
              <a:t>);</a:t>
            </a:r>
            <a:r>
              <a:rPr lang="en-US" sz="1600" dirty="0" smtClean="0"/>
              <a:t/>
            </a:r>
            <a:br>
              <a:rPr lang="en-US" sz="1600" dirty="0" smtClean="0"/>
            </a:br>
            <a:r>
              <a:rPr lang="en-US" sz="1600" dirty="0" smtClean="0"/>
              <a:t>    </a:t>
            </a:r>
            <a:r>
              <a:rPr lang="en-US" sz="1600" dirty="0" err="1" smtClean="0"/>
              <a:t>builder.setCancelable</a:t>
            </a:r>
            <a:r>
              <a:rPr lang="en-US" sz="1600" dirty="0" smtClean="0"/>
              <a:t>(</a:t>
            </a:r>
            <a:r>
              <a:rPr lang="en-US" sz="1600" b="1" dirty="0" smtClean="0"/>
              <a:t>false</a:t>
            </a:r>
            <a:r>
              <a:rPr lang="en-US" sz="1600" dirty="0" smtClean="0"/>
              <a:t>);</a:t>
            </a:r>
          </a:p>
          <a:p>
            <a:pPr>
              <a:buNone/>
            </a:pPr>
            <a:r>
              <a:rPr lang="en-US" sz="1600" dirty="0" smtClean="0"/>
              <a:t>        </a:t>
            </a:r>
            <a:r>
              <a:rPr lang="en-US" sz="1600" dirty="0" err="1" smtClean="0"/>
              <a:t>builder.setPositiveButton</a:t>
            </a:r>
            <a:r>
              <a:rPr lang="en-US" sz="1600" dirty="0" smtClean="0"/>
              <a:t>(</a:t>
            </a:r>
            <a:br>
              <a:rPr lang="en-US" sz="1600" dirty="0" smtClean="0"/>
            </a:br>
            <a:r>
              <a:rPr lang="en-US" sz="1600" dirty="0" smtClean="0">
                <a:solidFill>
                  <a:srgbClr val="00B050"/>
                </a:solidFill>
              </a:rPr>
              <a:t>             </a:t>
            </a:r>
            <a:r>
              <a:rPr lang="en-US" sz="1600" b="1" dirty="0" smtClean="0">
                <a:solidFill>
                  <a:srgbClr val="00B050"/>
                </a:solidFill>
              </a:rPr>
              <a:t>"yes"</a:t>
            </a:r>
            <a:r>
              <a:rPr lang="en-US" sz="1600" dirty="0" smtClean="0">
                <a:solidFill>
                  <a:srgbClr val="00B050"/>
                </a:solidFill>
              </a:rPr>
              <a:t>,</a:t>
            </a:r>
            <a:r>
              <a:rPr lang="en-US" sz="1600" dirty="0" smtClean="0"/>
              <a:t/>
            </a:r>
            <a:br>
              <a:rPr lang="en-US" sz="1600" dirty="0" smtClean="0"/>
            </a:br>
            <a:r>
              <a:rPr lang="en-US" sz="1600" dirty="0" smtClean="0"/>
              <a:t>            </a:t>
            </a:r>
            <a:r>
              <a:rPr lang="en-US" sz="1600" b="1" dirty="0" smtClean="0"/>
              <a:t>new </a:t>
            </a:r>
            <a:r>
              <a:rPr lang="en-US" sz="1600" dirty="0" err="1" smtClean="0"/>
              <a:t>DialogInterface.OnClickListener</a:t>
            </a:r>
            <a:r>
              <a:rPr lang="en-US" sz="1600" dirty="0" smtClean="0"/>
              <a:t>() {</a:t>
            </a:r>
            <a:br>
              <a:rPr lang="en-US" sz="1600" dirty="0" smtClean="0"/>
            </a:br>
            <a:r>
              <a:rPr lang="en-US" sz="1600" dirty="0" smtClean="0"/>
              <a:t>            @Override</a:t>
            </a:r>
            <a:br>
              <a:rPr lang="en-US" sz="1600" dirty="0" smtClean="0"/>
            </a:br>
            <a:r>
              <a:rPr lang="en-US" sz="1600" dirty="0" smtClean="0"/>
              <a:t>            </a:t>
            </a:r>
            <a:r>
              <a:rPr lang="en-US" sz="1600" b="1" dirty="0" smtClean="0"/>
              <a:t>public void </a:t>
            </a:r>
            <a:r>
              <a:rPr lang="en-US" sz="1600" dirty="0" err="1" smtClean="0"/>
              <a:t>onClick</a:t>
            </a:r>
            <a:r>
              <a:rPr lang="en-US" sz="1600" dirty="0" smtClean="0"/>
              <a:t>(</a:t>
            </a:r>
            <a:r>
              <a:rPr lang="en-US" sz="1600" dirty="0" err="1" smtClean="0"/>
              <a:t>DialogInterface</a:t>
            </a:r>
            <a:r>
              <a:rPr lang="en-US" sz="1600" dirty="0" smtClean="0"/>
              <a:t> dialog, </a:t>
            </a:r>
            <a:r>
              <a:rPr lang="en-US" sz="1600" b="1" dirty="0" err="1" smtClean="0"/>
              <a:t>int</a:t>
            </a:r>
            <a:r>
              <a:rPr lang="en-US" sz="1600" b="1" dirty="0" smtClean="0"/>
              <a:t> </a:t>
            </a:r>
            <a:r>
              <a:rPr lang="en-US" sz="1600" dirty="0" smtClean="0"/>
              <a:t>which) {</a:t>
            </a:r>
          </a:p>
          <a:p>
            <a:pPr>
              <a:buNone/>
            </a:pPr>
            <a:r>
              <a:rPr lang="en-US" sz="1600" dirty="0" smtClean="0">
                <a:solidFill>
                  <a:srgbClr val="0070C0"/>
                </a:solidFill>
              </a:rPr>
              <a:t>                     //proceeding code here</a:t>
            </a:r>
          </a:p>
          <a:p>
            <a:pPr>
              <a:buNone/>
            </a:pPr>
            <a:r>
              <a:rPr lang="en-US" sz="1600" dirty="0" smtClean="0"/>
              <a:t>                } });</a:t>
            </a:r>
          </a:p>
          <a:p>
            <a:pPr>
              <a:buNone/>
            </a:pPr>
            <a:endParaRPr lang="en-US" sz="1600" dirty="0" smtClean="0"/>
          </a:p>
          <a:p>
            <a:pPr>
              <a:buNone/>
            </a:pPr>
            <a:r>
              <a:rPr lang="en-US" sz="1600" dirty="0" smtClean="0"/>
              <a:t>         </a:t>
            </a:r>
            <a:r>
              <a:rPr lang="en-US" sz="1600" dirty="0" err="1" smtClean="0"/>
              <a:t>builder.setNegativeButton</a:t>
            </a:r>
            <a:r>
              <a:rPr lang="en-US" sz="1600" dirty="0" smtClean="0"/>
              <a:t>(</a:t>
            </a:r>
            <a:br>
              <a:rPr lang="en-US" sz="1600" dirty="0" smtClean="0"/>
            </a:br>
            <a:r>
              <a:rPr lang="en-US" sz="1600" dirty="0" smtClean="0">
                <a:solidFill>
                  <a:srgbClr val="00B050"/>
                </a:solidFill>
              </a:rPr>
              <a:t>              </a:t>
            </a:r>
            <a:r>
              <a:rPr lang="en-US" sz="1600" b="1" dirty="0" smtClean="0">
                <a:solidFill>
                  <a:srgbClr val="00B050"/>
                </a:solidFill>
              </a:rPr>
              <a:t>"no"</a:t>
            </a:r>
            <a:r>
              <a:rPr lang="en-US" sz="1600" dirty="0" smtClean="0">
                <a:solidFill>
                  <a:srgbClr val="00B050"/>
                </a:solidFill>
              </a:rPr>
              <a:t>,</a:t>
            </a:r>
            <a:r>
              <a:rPr lang="en-US" sz="1600" dirty="0" smtClean="0"/>
              <a:t/>
            </a:r>
            <a:br>
              <a:rPr lang="en-US" sz="1600" dirty="0" smtClean="0"/>
            </a:br>
            <a:r>
              <a:rPr lang="en-US" sz="1600" dirty="0" smtClean="0"/>
              <a:t>           </a:t>
            </a:r>
            <a:r>
              <a:rPr lang="en-US" sz="1600" b="1" dirty="0" smtClean="0"/>
              <a:t>new </a:t>
            </a:r>
            <a:r>
              <a:rPr lang="en-US" sz="1600" dirty="0" err="1" smtClean="0"/>
              <a:t>DialogInterface.OnClickListener</a:t>
            </a:r>
            <a:r>
              <a:rPr lang="en-US" sz="1600" dirty="0" smtClean="0"/>
              <a:t>() {</a:t>
            </a:r>
            <a:br>
              <a:rPr lang="en-US" sz="1600" dirty="0" smtClean="0"/>
            </a:br>
            <a:r>
              <a:rPr lang="en-US" sz="1600" dirty="0" smtClean="0"/>
              <a:t>            @Override</a:t>
            </a:r>
            <a:br>
              <a:rPr lang="en-US" sz="1600" dirty="0" smtClean="0"/>
            </a:br>
            <a:r>
              <a:rPr lang="en-US" sz="1600" dirty="0" smtClean="0"/>
              <a:t>            </a:t>
            </a:r>
            <a:r>
              <a:rPr lang="en-US" sz="1600" b="1" dirty="0" smtClean="0"/>
              <a:t>public void </a:t>
            </a:r>
            <a:r>
              <a:rPr lang="en-US" sz="1600" dirty="0" err="1" smtClean="0"/>
              <a:t>onClick</a:t>
            </a:r>
            <a:r>
              <a:rPr lang="en-US" sz="1600" dirty="0" smtClean="0"/>
              <a:t>(</a:t>
            </a:r>
            <a:r>
              <a:rPr lang="en-US" sz="1600" dirty="0" err="1" smtClean="0"/>
              <a:t>DialogInterface</a:t>
            </a:r>
            <a:r>
              <a:rPr lang="en-US" sz="1600" dirty="0" smtClean="0"/>
              <a:t> dialog, </a:t>
            </a:r>
            <a:r>
              <a:rPr lang="en-US" sz="1600" b="1" dirty="0" err="1" smtClean="0"/>
              <a:t>int</a:t>
            </a:r>
            <a:r>
              <a:rPr lang="en-US" sz="1600" b="1" dirty="0" smtClean="0"/>
              <a:t> </a:t>
            </a:r>
            <a:r>
              <a:rPr lang="en-US" sz="1600" dirty="0" smtClean="0"/>
              <a:t>which) {</a:t>
            </a:r>
            <a:br>
              <a:rPr lang="en-US" sz="1600" dirty="0" smtClean="0"/>
            </a:br>
            <a:r>
              <a:rPr lang="en-US" sz="1600" dirty="0" smtClean="0"/>
              <a:t>                </a:t>
            </a:r>
            <a:r>
              <a:rPr lang="en-US" sz="1600" dirty="0" err="1" smtClean="0"/>
              <a:t>dialog.cancel</a:t>
            </a:r>
            <a:r>
              <a:rPr lang="en-US" sz="1600" dirty="0" smtClean="0"/>
              <a:t>();</a:t>
            </a:r>
            <a:br>
              <a:rPr lang="en-US" sz="1600" dirty="0" smtClean="0"/>
            </a:br>
            <a:r>
              <a:rPr lang="en-US" sz="1600" dirty="0" smtClean="0"/>
              <a:t>            }</a:t>
            </a:r>
            <a:br>
              <a:rPr lang="en-US" sz="1600" dirty="0" smtClean="0"/>
            </a:br>
            <a:r>
              <a:rPr lang="en-US" sz="1600" dirty="0" smtClean="0"/>
              <a:t>        });</a:t>
            </a:r>
            <a:br>
              <a:rPr lang="en-US" sz="1600" dirty="0" smtClean="0"/>
            </a:br>
            <a:r>
              <a:rPr lang="en-US" sz="1600" dirty="0" err="1" smtClean="0"/>
              <a:t>AlertDialog</a:t>
            </a:r>
            <a:r>
              <a:rPr lang="en-US" sz="1600" dirty="0" smtClean="0"/>
              <a:t> alert = </a:t>
            </a:r>
            <a:r>
              <a:rPr lang="en-US" sz="1600" dirty="0" err="1" smtClean="0"/>
              <a:t>builder.create</a:t>
            </a:r>
            <a:r>
              <a:rPr lang="en-US" sz="1600" dirty="0" smtClean="0"/>
              <a:t>();</a:t>
            </a:r>
            <a:br>
              <a:rPr lang="en-US" sz="1600" dirty="0" smtClean="0"/>
            </a:br>
            <a:r>
              <a:rPr lang="en-US" sz="1600" dirty="0" err="1" smtClean="0"/>
              <a:t>alert.show</a:t>
            </a:r>
            <a:r>
              <a:rPr lang="en-US" sz="1600" dirty="0" smtClean="0"/>
              <a:t>();</a:t>
            </a:r>
          </a:p>
          <a:p>
            <a:pPr>
              <a:buNone/>
            </a:pPr>
            <a:endParaRPr lang="en-US" sz="1600" dirty="0" smtClean="0"/>
          </a:p>
          <a:p>
            <a:pPr>
              <a:buNone/>
            </a:pPr>
            <a:endParaRPr lang="en-US" sz="1600" dirty="0"/>
          </a:p>
        </p:txBody>
      </p:sp>
      <p:sp>
        <p:nvSpPr>
          <p:cNvPr id="3" name="Title 2"/>
          <p:cNvSpPr>
            <a:spLocks noGrp="1"/>
          </p:cNvSpPr>
          <p:nvPr>
            <p:ph type="title"/>
          </p:nvPr>
        </p:nvSpPr>
        <p:spPr>
          <a:xfrm>
            <a:off x="457200" y="274638"/>
            <a:ext cx="8229600" cy="639762"/>
          </a:xfrm>
        </p:spPr>
        <p:txBody>
          <a:bodyPr>
            <a:normAutofit fontScale="90000"/>
          </a:bodyPr>
          <a:lstStyle/>
          <a:p>
            <a:pPr algn="ctr"/>
            <a:r>
              <a:rPr lang="en-US" dirty="0" smtClean="0"/>
              <a:t>Alert Box Example</a:t>
            </a:r>
            <a:endParaRPr lang="en-US" dirty="0"/>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ctr"/>
            <a:r>
              <a:rPr lang="en-US" dirty="0" smtClean="0"/>
              <a:t>Adapter</a:t>
            </a:r>
            <a:endParaRPr lang="en-US" dirty="0"/>
          </a:p>
        </p:txBody>
      </p:sp>
      <p:sp>
        <p:nvSpPr>
          <p:cNvPr id="5" name="Content Placeholder 4"/>
          <p:cNvSpPr>
            <a:spLocks noGrp="1"/>
          </p:cNvSpPr>
          <p:nvPr>
            <p:ph sz="quarter" idx="2"/>
          </p:nvPr>
        </p:nvSpPr>
        <p:spPr>
          <a:xfrm>
            <a:off x="152400" y="762000"/>
            <a:ext cx="8534400" cy="2895600"/>
          </a:xfrm>
        </p:spPr>
        <p:txBody>
          <a:bodyPr>
            <a:normAutofit/>
          </a:bodyPr>
          <a:lstStyle/>
          <a:p>
            <a:pPr algn="just">
              <a:buNone/>
            </a:pPr>
            <a:r>
              <a:rPr lang="en-US" sz="1800" dirty="0" smtClean="0"/>
              <a:t>In android, an adapter is a bridge between UI component and data source that helps us to fill data in the UI component. It holds the data and send the data to adapter view then view can takes the data from the adapter view and shows the data on different views like as list view, grid view, </a:t>
            </a:r>
            <a:r>
              <a:rPr lang="en-US" sz="1800" dirty="0" smtClean="0">
                <a:hlinkClick r:id="rId2"/>
              </a:rPr>
              <a:t>spinner</a:t>
            </a:r>
            <a:r>
              <a:rPr lang="en-US" sz="1800" dirty="0" smtClean="0"/>
              <a:t> etc.</a:t>
            </a:r>
          </a:p>
          <a:p>
            <a:pPr algn="just">
              <a:buNone/>
            </a:pPr>
            <a:endParaRPr lang="en-US" sz="1800" dirty="0" smtClean="0"/>
          </a:p>
          <a:p>
            <a:pPr algn="just"/>
            <a:r>
              <a:rPr lang="en-US" sz="1800" dirty="0" err="1" smtClean="0"/>
              <a:t>ArrayAdapter</a:t>
            </a:r>
            <a:endParaRPr lang="en-US" sz="1800" dirty="0" smtClean="0"/>
          </a:p>
          <a:p>
            <a:pPr algn="just">
              <a:buNone/>
            </a:pPr>
            <a:endParaRPr lang="en-US" sz="1800" dirty="0" smtClean="0"/>
          </a:p>
          <a:p>
            <a:pPr algn="just"/>
            <a:r>
              <a:rPr lang="en-US" sz="1800" dirty="0" err="1" smtClean="0"/>
              <a:t>BaseAdapter</a:t>
            </a:r>
            <a:endParaRPr lang="en-US" sz="1800" dirty="0"/>
          </a:p>
        </p:txBody>
      </p:sp>
      <p:pic>
        <p:nvPicPr>
          <p:cNvPr id="9" name="Content Placeholder 8" descr="base1.jpg"/>
          <p:cNvPicPr>
            <a:picLocks noGrp="1" noChangeAspect="1"/>
          </p:cNvPicPr>
          <p:nvPr>
            <p:ph sz="quarter" idx="4"/>
          </p:nvPr>
        </p:nvPicPr>
        <p:blipFill>
          <a:blip r:embed="rId3"/>
          <a:stretch>
            <a:fillRect/>
          </a:stretch>
        </p:blipFill>
        <p:spPr>
          <a:xfrm>
            <a:off x="1143000" y="3886200"/>
            <a:ext cx="6721475" cy="2404269"/>
          </a:xfrm>
        </p:spPr>
      </p:pic>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14400"/>
            <a:ext cx="8534400" cy="5562600"/>
          </a:xfrm>
        </p:spPr>
        <p:txBody>
          <a:bodyPr>
            <a:normAutofit/>
          </a:bodyPr>
          <a:lstStyle/>
          <a:p>
            <a:pPr algn="just"/>
            <a:r>
              <a:rPr lang="en-US" sz="1800" b="1" dirty="0" smtClean="0"/>
              <a:t>JSON</a:t>
            </a:r>
            <a:r>
              <a:rPr lang="en-US" sz="1800" dirty="0" smtClean="0"/>
              <a:t> (</a:t>
            </a:r>
            <a:r>
              <a:rPr lang="en-US" sz="1800" dirty="0" err="1" smtClean="0"/>
              <a:t>Javascript</a:t>
            </a:r>
            <a:r>
              <a:rPr lang="en-US" sz="1800" dirty="0" smtClean="0"/>
              <a:t> Object Notation) is a programming language . It is minimal, textual, and a subset of JavaScript. It is an alternative to XML.</a:t>
            </a:r>
          </a:p>
          <a:p>
            <a:pPr algn="just">
              <a:buNone/>
            </a:pPr>
            <a:endParaRPr lang="en-US" sz="1800" dirty="0" smtClean="0"/>
          </a:p>
          <a:p>
            <a:pPr algn="just"/>
            <a:r>
              <a:rPr lang="en-US" sz="1800" dirty="0" smtClean="0"/>
              <a:t>Android provides support to parse the JSON object and array.</a:t>
            </a:r>
            <a:r>
              <a:rPr lang="en-IN" sz="1800" dirty="0" smtClean="0"/>
              <a:t> It is used to transmit data between a server and web application.</a:t>
            </a:r>
          </a:p>
          <a:p>
            <a:pPr>
              <a:buNone/>
            </a:pPr>
            <a:endParaRPr lang="en-US" sz="1800" dirty="0" smtClean="0"/>
          </a:p>
          <a:p>
            <a:pPr>
              <a:buNone/>
            </a:pPr>
            <a:r>
              <a:rPr lang="en-US" sz="2000" b="1" dirty="0" smtClean="0"/>
              <a:t>Advantage of JSON over XML</a:t>
            </a:r>
          </a:p>
          <a:p>
            <a:pPr>
              <a:buNone/>
            </a:pPr>
            <a:endParaRPr lang="en-US" sz="2000" b="1" dirty="0" smtClean="0"/>
          </a:p>
          <a:p>
            <a:pPr>
              <a:buNone/>
            </a:pPr>
            <a:r>
              <a:rPr lang="en-US" sz="1800" dirty="0" smtClean="0"/>
              <a:t>1) JSON is faster and easier than xml for AJAX applications.</a:t>
            </a:r>
          </a:p>
          <a:p>
            <a:pPr>
              <a:buNone/>
            </a:pPr>
            <a:r>
              <a:rPr lang="en-US" sz="1800" dirty="0" smtClean="0"/>
              <a:t>2) Unlike XML, it is shorter and quicker to read and write.</a:t>
            </a:r>
          </a:p>
          <a:p>
            <a:pPr>
              <a:buNone/>
            </a:pPr>
            <a:r>
              <a:rPr lang="en-US" sz="1800" dirty="0" smtClean="0"/>
              <a:t>3) It uses array.</a:t>
            </a:r>
          </a:p>
          <a:p>
            <a:pPr>
              <a:buNone/>
            </a:pPr>
            <a:endParaRPr lang="en-US" sz="1800" dirty="0" smtClean="0"/>
          </a:p>
          <a:p>
            <a:pPr>
              <a:buNone/>
            </a:pPr>
            <a:endParaRPr lang="en-US" sz="1600" dirty="0"/>
          </a:p>
        </p:txBody>
      </p:sp>
      <p:sp>
        <p:nvSpPr>
          <p:cNvPr id="3" name="Title 2"/>
          <p:cNvSpPr>
            <a:spLocks noGrp="1"/>
          </p:cNvSpPr>
          <p:nvPr>
            <p:ph type="title"/>
          </p:nvPr>
        </p:nvSpPr>
        <p:spPr>
          <a:xfrm>
            <a:off x="457200" y="533400"/>
            <a:ext cx="8229600" cy="334962"/>
          </a:xfrm>
        </p:spPr>
        <p:txBody>
          <a:bodyPr>
            <a:normAutofit fontScale="90000"/>
          </a:bodyPr>
          <a:lstStyle/>
          <a:p>
            <a:pPr algn="ctr"/>
            <a:r>
              <a:rPr lang="en-US" b="0" dirty="0" smtClean="0"/>
              <a:t>JSON</a:t>
            </a:r>
            <a:br>
              <a:rPr lang="en-US" b="0" dirty="0" smtClean="0"/>
            </a:br>
            <a:endParaRPr lang="en-US" dirty="0"/>
          </a:p>
        </p:txBody>
      </p:sp>
      <p:pic>
        <p:nvPicPr>
          <p:cNvPr id="4" name="Picture 2" descr="C:\Users\pc\Desktop\project ppt\android-http-get-json.png"/>
          <p:cNvPicPr>
            <a:picLocks noChangeAspect="1" noChangeArrowheads="1"/>
          </p:cNvPicPr>
          <p:nvPr/>
        </p:nvPicPr>
        <p:blipFill>
          <a:blip r:embed="rId2">
            <a:extLst>
              <a:ext uri="{BEBA8EAE-BF5A-486C-A8C5-ECC9F3942E4B}">
                <a14:imgProps xmlns="" xmlns:a14="http://schemas.microsoft.com/office/drawing/2010/main">
                  <a14:imgLayer r:embed="">
                    <a14:imgEffect>
                      <a14:sharpenSoften amount="-25000"/>
                    </a14:imgEffect>
                  </a14:imgLayer>
                </a14:imgProps>
              </a:ext>
              <a:ext uri="{28A0092B-C50C-407E-A947-70E740481C1C}">
                <a14:useLocalDpi xmlns="" xmlns:a14="http://schemas.microsoft.com/office/drawing/2010/main" val="0"/>
              </a:ext>
            </a:extLst>
          </a:blip>
          <a:srcRect/>
          <a:stretch>
            <a:fillRect/>
          </a:stretch>
        </p:blipFill>
        <p:spPr bwMode="auto">
          <a:xfrm>
            <a:off x="4114800" y="4267200"/>
            <a:ext cx="4724400" cy="236219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143001"/>
            <a:ext cx="8382000" cy="1600199"/>
          </a:xfrm>
        </p:spPr>
        <p:txBody>
          <a:bodyPr>
            <a:normAutofit lnSpcReduction="10000"/>
          </a:bodyPr>
          <a:lstStyle/>
          <a:p>
            <a:pPr algn="just"/>
            <a:r>
              <a:rPr lang="en-US" sz="2000" dirty="0" err="1" smtClean="0"/>
              <a:t>SQLite</a:t>
            </a:r>
            <a:r>
              <a:rPr lang="en-US" sz="2000" dirty="0" smtClean="0"/>
              <a:t> is a </a:t>
            </a:r>
            <a:r>
              <a:rPr lang="en-US" sz="2000" dirty="0" err="1" smtClean="0"/>
              <a:t>opensource</a:t>
            </a:r>
            <a:r>
              <a:rPr lang="en-US" sz="2000" dirty="0" smtClean="0"/>
              <a:t> SQL database that stores data to a text file on a device. Android comes in with built in </a:t>
            </a:r>
            <a:r>
              <a:rPr lang="en-US" sz="2000" dirty="0" err="1" smtClean="0"/>
              <a:t>SQLite</a:t>
            </a:r>
            <a:r>
              <a:rPr lang="en-US" sz="2000" dirty="0" smtClean="0"/>
              <a:t> database implementation.</a:t>
            </a:r>
          </a:p>
          <a:p>
            <a:pPr algn="just"/>
            <a:endParaRPr lang="en-US" sz="2000" dirty="0" smtClean="0"/>
          </a:p>
          <a:p>
            <a:pPr algn="just"/>
            <a:r>
              <a:rPr lang="en-US" sz="2000" dirty="0" err="1" smtClean="0"/>
              <a:t>SQLite</a:t>
            </a:r>
            <a:r>
              <a:rPr lang="en-US" sz="2000" dirty="0" smtClean="0"/>
              <a:t> supports all the relational database features.</a:t>
            </a:r>
          </a:p>
          <a:p>
            <a:endParaRPr lang="en-US" dirty="0"/>
          </a:p>
        </p:txBody>
      </p:sp>
      <p:sp>
        <p:nvSpPr>
          <p:cNvPr id="3" name="Title 2"/>
          <p:cNvSpPr>
            <a:spLocks noGrp="1"/>
          </p:cNvSpPr>
          <p:nvPr>
            <p:ph type="title"/>
          </p:nvPr>
        </p:nvSpPr>
        <p:spPr>
          <a:xfrm>
            <a:off x="457200" y="274638"/>
            <a:ext cx="8229600" cy="487362"/>
          </a:xfrm>
        </p:spPr>
        <p:txBody>
          <a:bodyPr>
            <a:normAutofit fontScale="90000"/>
          </a:bodyPr>
          <a:lstStyle/>
          <a:p>
            <a:pPr algn="ctr"/>
            <a:r>
              <a:rPr lang="en-US" b="0" dirty="0" smtClean="0">
                <a:effectLst/>
              </a:rPr>
              <a:t>Android - </a:t>
            </a:r>
            <a:r>
              <a:rPr lang="en-US" b="0" dirty="0" err="1" smtClean="0">
                <a:effectLst/>
              </a:rPr>
              <a:t>SQLite</a:t>
            </a:r>
            <a:r>
              <a:rPr lang="en-US" b="0" dirty="0" smtClean="0">
                <a:effectLst/>
              </a:rPr>
              <a:t> Database</a:t>
            </a:r>
            <a:endParaRPr lang="en-US" b="0" dirty="0">
              <a:effectLst/>
            </a:endParaRPr>
          </a:p>
        </p:txBody>
      </p:sp>
      <p:pic>
        <p:nvPicPr>
          <p:cNvPr id="7170" name="Picture 2" descr="C:\Users\SAMSUNG\Downloads\db.png"/>
          <p:cNvPicPr>
            <a:picLocks noChangeAspect="1" noChangeArrowheads="1"/>
          </p:cNvPicPr>
          <p:nvPr/>
        </p:nvPicPr>
        <p:blipFill>
          <a:blip r:embed="rId2"/>
          <a:srcRect/>
          <a:stretch>
            <a:fillRect/>
          </a:stretch>
        </p:blipFill>
        <p:spPr bwMode="auto">
          <a:xfrm>
            <a:off x="533400" y="2743200"/>
            <a:ext cx="8401050" cy="38862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a:t>
            </a:r>
            <a:endParaRPr lang="en-US" dirty="0"/>
          </a:p>
        </p:txBody>
      </p:sp>
      <p:sp>
        <p:nvSpPr>
          <p:cNvPr id="5" name="Content Placeholder 4"/>
          <p:cNvSpPr>
            <a:spLocks noGrp="1"/>
          </p:cNvSpPr>
          <p:nvPr>
            <p:ph sz="quarter" idx="2"/>
          </p:nvPr>
        </p:nvSpPr>
        <p:spPr>
          <a:xfrm>
            <a:off x="457200" y="1444295"/>
            <a:ext cx="8382000" cy="1527506"/>
          </a:xfrm>
        </p:spPr>
        <p:txBody>
          <a:bodyPr>
            <a:normAutofit/>
          </a:bodyPr>
          <a:lstStyle/>
          <a:p>
            <a:pPr algn="ctr">
              <a:buNone/>
            </a:pPr>
            <a:r>
              <a:rPr lang="en-US" sz="3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Home Delivery – Food Order</a:t>
            </a:r>
            <a:endParaRPr lang="en-IN" sz="3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buNone/>
            </a:pPr>
            <a:endParaRPr lang="en-US" dirty="0"/>
          </a:p>
        </p:txBody>
      </p:sp>
      <p:pic>
        <p:nvPicPr>
          <p:cNvPr id="7" name="Picture 2" descr="C:\Users\pc\Desktop\project ppt\Android-Shopping-Cart.jpg"/>
          <p:cNvPicPr>
            <a:picLocks noGrp="1" noChangeAspect="1" noChangeArrowheads="1"/>
          </p:cNvPicPr>
          <p:nvPr>
            <p:ph sz="quarter" idx="4"/>
          </p:nvPr>
        </p:nvPicPr>
        <p:blipFill>
          <a:blip r:embed="rId2">
            <a:extLst>
              <a:ext uri="{28A0092B-C50C-407E-A947-70E740481C1C}">
                <a14:useLocalDpi xmlns="" xmlns:a14="http://schemas.microsoft.com/office/drawing/2010/main" val="0"/>
              </a:ext>
            </a:extLst>
          </a:blip>
          <a:srcRect/>
          <a:stretch>
            <a:fillRect/>
          </a:stretch>
        </p:blipFill>
        <p:spPr bwMode="auto">
          <a:xfrm>
            <a:off x="4495800" y="2590800"/>
            <a:ext cx="4041775" cy="282360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092891"/>
          </a:xfrm>
        </p:spPr>
        <p:txBody>
          <a:bodyPr>
            <a:normAutofit/>
          </a:bodyPr>
          <a:lstStyle/>
          <a:p>
            <a:pPr>
              <a:buFont typeface="Wingdings" pitchFamily="2" charset="2"/>
              <a:buChar char="q"/>
            </a:pPr>
            <a:r>
              <a:rPr lang="en-US" sz="2000" dirty="0" smtClean="0"/>
              <a:t> Introduction</a:t>
            </a:r>
          </a:p>
          <a:p>
            <a:pPr>
              <a:buFont typeface="Wingdings" pitchFamily="2" charset="2"/>
              <a:buChar char="q"/>
            </a:pPr>
            <a:r>
              <a:rPr lang="en-US" sz="2000" dirty="0" smtClean="0"/>
              <a:t> Features of Android</a:t>
            </a:r>
          </a:p>
          <a:p>
            <a:pPr>
              <a:buFont typeface="Wingdings" pitchFamily="2" charset="2"/>
              <a:buChar char="q"/>
            </a:pPr>
            <a:r>
              <a:rPr lang="en-US" sz="2000" dirty="0" smtClean="0"/>
              <a:t> Android IDEs</a:t>
            </a:r>
          </a:p>
          <a:p>
            <a:pPr>
              <a:buFont typeface="Wingdings" pitchFamily="2" charset="2"/>
              <a:buChar char="q"/>
            </a:pPr>
            <a:r>
              <a:rPr lang="en-US" sz="2000" dirty="0" smtClean="0"/>
              <a:t> Anatomy of Android Application</a:t>
            </a:r>
          </a:p>
          <a:p>
            <a:pPr>
              <a:buFont typeface="Wingdings" pitchFamily="2" charset="2"/>
              <a:buChar char="q"/>
            </a:pPr>
            <a:r>
              <a:rPr lang="en-US" sz="2000" dirty="0" smtClean="0"/>
              <a:t> Activity Life Cycle</a:t>
            </a:r>
          </a:p>
          <a:p>
            <a:pPr>
              <a:buFont typeface="Wingdings" pitchFamily="2" charset="2"/>
              <a:buChar char="q"/>
            </a:pPr>
            <a:r>
              <a:rPr lang="en-US" sz="2000" dirty="0" smtClean="0"/>
              <a:t> Application Components</a:t>
            </a:r>
          </a:p>
          <a:p>
            <a:pPr>
              <a:buFont typeface="Wingdings" pitchFamily="2" charset="2"/>
              <a:buChar char="q"/>
            </a:pPr>
            <a:r>
              <a:rPr lang="en-US" sz="2000" dirty="0" smtClean="0"/>
              <a:t>UI Components &amp; Layouts</a:t>
            </a:r>
          </a:p>
          <a:p>
            <a:pPr>
              <a:buFont typeface="Wingdings" pitchFamily="2" charset="2"/>
              <a:buChar char="q"/>
            </a:pPr>
            <a:r>
              <a:rPr lang="en-US" sz="2000" dirty="0" smtClean="0"/>
              <a:t>Toast &amp; alert box</a:t>
            </a:r>
          </a:p>
          <a:p>
            <a:pPr>
              <a:buFont typeface="Wingdings" pitchFamily="2" charset="2"/>
              <a:buChar char="q"/>
            </a:pPr>
            <a:r>
              <a:rPr lang="en-US" sz="2000" dirty="0" smtClean="0"/>
              <a:t> Adapter</a:t>
            </a:r>
          </a:p>
          <a:p>
            <a:pPr>
              <a:buFont typeface="Wingdings" pitchFamily="2" charset="2"/>
              <a:buChar char="q"/>
            </a:pPr>
            <a:r>
              <a:rPr lang="en-US" sz="2000" dirty="0" smtClean="0"/>
              <a:t> JSON</a:t>
            </a:r>
          </a:p>
          <a:p>
            <a:pPr>
              <a:buFont typeface="Wingdings" pitchFamily="2" charset="2"/>
              <a:buChar char="q"/>
            </a:pPr>
            <a:r>
              <a:rPr lang="en-US" sz="2000" dirty="0" smtClean="0"/>
              <a:t> Android – </a:t>
            </a:r>
            <a:r>
              <a:rPr lang="en-US" sz="2000" dirty="0" err="1" smtClean="0"/>
              <a:t>SQLite</a:t>
            </a:r>
            <a:r>
              <a:rPr lang="en-US" sz="2000" dirty="0" smtClean="0"/>
              <a:t> Database</a:t>
            </a:r>
          </a:p>
          <a:p>
            <a:pPr>
              <a:buFont typeface="Wingdings" pitchFamily="2" charset="2"/>
              <a:buChar char="q"/>
            </a:pPr>
            <a:r>
              <a:rPr lang="en-US" sz="2000" dirty="0" smtClean="0"/>
              <a:t> Project</a:t>
            </a:r>
          </a:p>
          <a:p>
            <a:endParaRPr lang="en-US" sz="2000" dirty="0" smtClean="0"/>
          </a:p>
          <a:p>
            <a:endParaRPr lang="en-US" sz="2000" dirty="0" smtClean="0"/>
          </a:p>
          <a:p>
            <a:endParaRPr lang="en-US" sz="2000" dirty="0" smtClean="0"/>
          </a:p>
          <a:p>
            <a:pPr>
              <a:buNone/>
            </a:pPr>
            <a:endParaRPr lang="en-US" sz="2000" dirty="0"/>
          </a:p>
        </p:txBody>
      </p:sp>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t>Content</a:t>
            </a:r>
            <a:endParaRPr lang="en-US" dirty="0"/>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81000" y="1447800"/>
          <a:ext cx="2209800" cy="3108960"/>
        </p:xfrm>
        <a:graphic>
          <a:graphicData uri="http://schemas.openxmlformats.org/drawingml/2006/table">
            <a:tbl>
              <a:tblPr firstRow="1" bandRow="1">
                <a:tableStyleId>{69012ECD-51FC-41F1-AA8D-1B2483CD663E}</a:tableStyleId>
              </a:tblPr>
              <a:tblGrid>
                <a:gridCol w="1104900"/>
                <a:gridCol w="1104900"/>
              </a:tblGrid>
              <a:tr h="802341">
                <a:tc>
                  <a:txBody>
                    <a:bodyPr/>
                    <a:lstStyle/>
                    <a:p>
                      <a:r>
                        <a:rPr lang="en-US" dirty="0" smtClean="0"/>
                        <a:t>_id</a:t>
                      </a:r>
                      <a:endParaRPr lang="en-US" dirty="0"/>
                    </a:p>
                  </a:txBody>
                  <a:tcPr/>
                </a:tc>
                <a:tc>
                  <a:txBody>
                    <a:bodyPr/>
                    <a:lstStyle/>
                    <a:p>
                      <a:r>
                        <a:rPr lang="en-US" dirty="0" smtClean="0"/>
                        <a:t>Integer</a:t>
                      </a:r>
                      <a:r>
                        <a:rPr lang="en-US" baseline="0" dirty="0" smtClean="0"/>
                        <a:t> primary key</a:t>
                      </a:r>
                      <a:endParaRPr lang="en-US" dirty="0"/>
                    </a:p>
                  </a:txBody>
                  <a:tcPr/>
                </a:tc>
              </a:tr>
              <a:tr h="320936">
                <a:tc>
                  <a:txBody>
                    <a:bodyPr/>
                    <a:lstStyle/>
                    <a:p>
                      <a:r>
                        <a:rPr lang="en-US" dirty="0" err="1" smtClean="0"/>
                        <a:t>s_id</a:t>
                      </a:r>
                      <a:endParaRPr lang="en-US" dirty="0"/>
                    </a:p>
                  </a:txBody>
                  <a:tcPr/>
                </a:tc>
                <a:tc>
                  <a:txBody>
                    <a:bodyPr/>
                    <a:lstStyle/>
                    <a:p>
                      <a:r>
                        <a:rPr lang="en-US" dirty="0" smtClean="0"/>
                        <a:t>integer</a:t>
                      </a:r>
                      <a:endParaRPr lang="en-US" dirty="0"/>
                    </a:p>
                  </a:txBody>
                  <a:tcPr/>
                </a:tc>
              </a:tr>
              <a:tr h="320936">
                <a:tc>
                  <a:txBody>
                    <a:bodyPr/>
                    <a:lstStyle/>
                    <a:p>
                      <a:r>
                        <a:rPr lang="en-US" dirty="0" smtClean="0"/>
                        <a:t>items</a:t>
                      </a:r>
                      <a:endParaRPr lang="en-US" dirty="0"/>
                    </a:p>
                  </a:txBody>
                  <a:tcPr/>
                </a:tc>
                <a:tc>
                  <a:txBody>
                    <a:bodyPr/>
                    <a:lstStyle/>
                    <a:p>
                      <a:r>
                        <a:rPr lang="en-US" dirty="0" smtClean="0"/>
                        <a:t>string</a:t>
                      </a:r>
                      <a:endParaRPr lang="en-US" dirty="0"/>
                    </a:p>
                  </a:txBody>
                  <a:tcPr/>
                </a:tc>
              </a:tr>
              <a:tr h="320936">
                <a:tc>
                  <a:txBody>
                    <a:bodyPr/>
                    <a:lstStyle/>
                    <a:p>
                      <a:r>
                        <a:rPr lang="en-US" dirty="0" smtClean="0"/>
                        <a:t>price</a:t>
                      </a:r>
                      <a:endParaRPr lang="en-US" dirty="0"/>
                    </a:p>
                  </a:txBody>
                  <a:tcPr/>
                </a:tc>
                <a:tc>
                  <a:txBody>
                    <a:bodyPr/>
                    <a:lstStyle/>
                    <a:p>
                      <a:r>
                        <a:rPr lang="en-US" dirty="0" smtClean="0"/>
                        <a:t>integer</a:t>
                      </a:r>
                      <a:endParaRPr lang="en-US" dirty="0"/>
                    </a:p>
                  </a:txBody>
                  <a:tcPr/>
                </a:tc>
              </a:tr>
              <a:tr h="320936">
                <a:tc>
                  <a:txBody>
                    <a:bodyPr/>
                    <a:lstStyle/>
                    <a:p>
                      <a:r>
                        <a:rPr lang="en-US" dirty="0" smtClean="0"/>
                        <a:t>quantity</a:t>
                      </a:r>
                      <a:endParaRPr lang="en-US" dirty="0"/>
                    </a:p>
                  </a:txBody>
                  <a:tcPr/>
                </a:tc>
                <a:tc>
                  <a:txBody>
                    <a:bodyPr/>
                    <a:lstStyle/>
                    <a:p>
                      <a:r>
                        <a:rPr lang="en-US" dirty="0" smtClean="0"/>
                        <a:t>integer</a:t>
                      </a:r>
                      <a:endParaRPr lang="en-US" dirty="0"/>
                    </a:p>
                  </a:txBody>
                  <a:tcPr/>
                </a:tc>
              </a:tr>
              <a:tr h="320936">
                <a:tc>
                  <a:txBody>
                    <a:bodyPr/>
                    <a:lstStyle/>
                    <a:p>
                      <a:r>
                        <a:rPr lang="en-US" dirty="0" smtClean="0"/>
                        <a:t>variant</a:t>
                      </a:r>
                      <a:endParaRPr lang="en-US" dirty="0"/>
                    </a:p>
                  </a:txBody>
                  <a:tcPr/>
                </a:tc>
                <a:tc>
                  <a:txBody>
                    <a:bodyPr/>
                    <a:lstStyle/>
                    <a:p>
                      <a:r>
                        <a:rPr lang="en-US" dirty="0" smtClean="0"/>
                        <a:t>string</a:t>
                      </a:r>
                      <a:endParaRPr lang="en-US" dirty="0"/>
                    </a:p>
                  </a:txBody>
                  <a:tcPr/>
                </a:tc>
              </a:tr>
              <a:tr h="320936">
                <a:tc>
                  <a:txBody>
                    <a:bodyPr/>
                    <a:lstStyle/>
                    <a:p>
                      <a:r>
                        <a:rPr lang="en-US" dirty="0" smtClean="0"/>
                        <a:t>image</a:t>
                      </a:r>
                      <a:endParaRPr lang="en-US" dirty="0"/>
                    </a:p>
                  </a:txBody>
                  <a:tcPr/>
                </a:tc>
                <a:tc>
                  <a:txBody>
                    <a:bodyPr/>
                    <a:lstStyle/>
                    <a:p>
                      <a:r>
                        <a:rPr lang="en-US" dirty="0" smtClean="0"/>
                        <a:t>string</a:t>
                      </a:r>
                      <a:endParaRPr lang="en-US" dirty="0"/>
                    </a:p>
                  </a:txBody>
                  <a:tcPr/>
                </a:tc>
              </a:tr>
            </a:tbl>
          </a:graphicData>
        </a:graphic>
      </p:graphicFrame>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t>Database Table Used</a:t>
            </a:r>
            <a:endParaRPr lang="en-US" dirty="0"/>
          </a:p>
        </p:txBody>
      </p:sp>
      <p:sp>
        <p:nvSpPr>
          <p:cNvPr id="5" name="Title 2"/>
          <p:cNvSpPr txBox="1">
            <a:spLocks/>
          </p:cNvSpPr>
          <p:nvPr/>
        </p:nvSpPr>
        <p:spPr>
          <a:xfrm>
            <a:off x="228600" y="1066800"/>
            <a:ext cx="2438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food</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aphicFrame>
        <p:nvGraphicFramePr>
          <p:cNvPr id="8" name="Table 7"/>
          <p:cNvGraphicFramePr>
            <a:graphicFrameLocks noGrp="1"/>
          </p:cNvGraphicFramePr>
          <p:nvPr/>
        </p:nvGraphicFramePr>
        <p:xfrm>
          <a:off x="3048000" y="4572000"/>
          <a:ext cx="2667000" cy="2026920"/>
        </p:xfrm>
        <a:graphic>
          <a:graphicData uri="http://schemas.openxmlformats.org/drawingml/2006/table">
            <a:tbl>
              <a:tblPr firstRow="1" bandRow="1">
                <a:tableStyleId>{5C22544A-7EE6-4342-B048-85BDC9FD1C3A}</a:tableStyleId>
              </a:tblPr>
              <a:tblGrid>
                <a:gridCol w="1333500"/>
                <a:gridCol w="1333500"/>
              </a:tblGrid>
              <a:tr h="370840">
                <a:tc>
                  <a:txBody>
                    <a:bodyPr/>
                    <a:lstStyle/>
                    <a:p>
                      <a:r>
                        <a:rPr lang="en-US" dirty="0" smtClean="0"/>
                        <a:t>_id</a:t>
                      </a:r>
                      <a:endParaRPr lang="en-US" dirty="0"/>
                    </a:p>
                  </a:txBody>
                  <a:tcPr/>
                </a:tc>
                <a:tc>
                  <a:txBody>
                    <a:bodyPr/>
                    <a:lstStyle/>
                    <a:p>
                      <a:r>
                        <a:rPr lang="en-US" dirty="0" smtClean="0"/>
                        <a:t>Integer primary key</a:t>
                      </a:r>
                      <a:endParaRPr lang="en-US" dirty="0"/>
                    </a:p>
                  </a:txBody>
                  <a:tcPr/>
                </a:tc>
              </a:tr>
              <a:tr h="370840">
                <a:tc>
                  <a:txBody>
                    <a:bodyPr/>
                    <a:lstStyle/>
                    <a:p>
                      <a:r>
                        <a:rPr lang="en-US" dirty="0" smtClean="0"/>
                        <a:t>username</a:t>
                      </a:r>
                      <a:endParaRPr lang="en-US" dirty="0"/>
                    </a:p>
                  </a:txBody>
                  <a:tcPr/>
                </a:tc>
                <a:tc>
                  <a:txBody>
                    <a:bodyPr/>
                    <a:lstStyle/>
                    <a:p>
                      <a:r>
                        <a:rPr lang="en-US" dirty="0" smtClean="0"/>
                        <a:t>string</a:t>
                      </a:r>
                      <a:endParaRPr lang="en-US" dirty="0"/>
                    </a:p>
                  </a:txBody>
                  <a:tcPr/>
                </a:tc>
              </a:tr>
              <a:tr h="370840">
                <a:tc>
                  <a:txBody>
                    <a:bodyPr/>
                    <a:lstStyle/>
                    <a:p>
                      <a:r>
                        <a:rPr lang="en-US" dirty="0" smtClean="0"/>
                        <a:t>comment</a:t>
                      </a:r>
                      <a:endParaRPr lang="en-US" dirty="0"/>
                    </a:p>
                  </a:txBody>
                  <a:tcPr/>
                </a:tc>
                <a:tc>
                  <a:txBody>
                    <a:bodyPr/>
                    <a:lstStyle/>
                    <a:p>
                      <a:r>
                        <a:rPr lang="en-US" dirty="0" smtClean="0"/>
                        <a:t>string</a:t>
                      </a:r>
                      <a:endParaRPr lang="en-US" dirty="0"/>
                    </a:p>
                  </a:txBody>
                  <a:tcPr/>
                </a:tc>
              </a:tr>
              <a:tr h="370840">
                <a:tc>
                  <a:txBody>
                    <a:bodyPr/>
                    <a:lstStyle/>
                    <a:p>
                      <a:r>
                        <a:rPr lang="en-US" dirty="0" smtClean="0"/>
                        <a:t>email</a:t>
                      </a:r>
                      <a:endParaRPr lang="en-US" dirty="0"/>
                    </a:p>
                  </a:txBody>
                  <a:tcPr/>
                </a:tc>
                <a:tc>
                  <a:txBody>
                    <a:bodyPr/>
                    <a:lstStyle/>
                    <a:p>
                      <a:r>
                        <a:rPr lang="en-US" dirty="0" smtClean="0"/>
                        <a:t>string</a:t>
                      </a:r>
                      <a:endParaRPr lang="en-US" dirty="0"/>
                    </a:p>
                  </a:txBody>
                  <a:tcPr/>
                </a:tc>
              </a:tr>
            </a:tbl>
          </a:graphicData>
        </a:graphic>
      </p:graphicFrame>
      <p:sp>
        <p:nvSpPr>
          <p:cNvPr id="10" name="Title 2"/>
          <p:cNvSpPr txBox="1">
            <a:spLocks/>
          </p:cNvSpPr>
          <p:nvPr/>
        </p:nvSpPr>
        <p:spPr>
          <a:xfrm>
            <a:off x="5943600" y="1143000"/>
            <a:ext cx="2438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err="1" smtClean="0">
                <a:solidFill>
                  <a:schemeClr val="tx2"/>
                </a:solidFill>
                <a:effectLst>
                  <a:outerShdw blurRad="31750" dist="25400" dir="5400000" algn="tl" rotWithShape="0">
                    <a:srgbClr val="000000">
                      <a:alpha val="25000"/>
                    </a:srgbClr>
                  </a:outerShdw>
                </a:effectLst>
                <a:latin typeface="+mj-lt"/>
                <a:ea typeface="+mj-ea"/>
                <a:cs typeface="+mj-cs"/>
              </a:rPr>
              <a:t>order_history</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graphicFrame>
        <p:nvGraphicFramePr>
          <p:cNvPr id="11" name="Table 10"/>
          <p:cNvGraphicFramePr>
            <a:graphicFrameLocks noGrp="1"/>
          </p:cNvGraphicFramePr>
          <p:nvPr/>
        </p:nvGraphicFramePr>
        <p:xfrm>
          <a:off x="5867400" y="1600200"/>
          <a:ext cx="2743200" cy="2743200"/>
        </p:xfrm>
        <a:graphic>
          <a:graphicData uri="http://schemas.openxmlformats.org/drawingml/2006/table">
            <a:tbl>
              <a:tblPr firstRow="1" bandRow="1">
                <a:tableStyleId>{5C22544A-7EE6-4342-B048-85BDC9FD1C3A}</a:tableStyleId>
              </a:tblPr>
              <a:tblGrid>
                <a:gridCol w="1371600"/>
                <a:gridCol w="1371600"/>
              </a:tblGrid>
              <a:tr h="921224">
                <a:tc>
                  <a:txBody>
                    <a:bodyPr/>
                    <a:lstStyle/>
                    <a:p>
                      <a:r>
                        <a:rPr lang="en-US" dirty="0" smtClean="0"/>
                        <a:t>_id</a:t>
                      </a:r>
                      <a:endParaRPr lang="en-US" dirty="0"/>
                    </a:p>
                  </a:txBody>
                  <a:tcPr/>
                </a:tc>
                <a:tc>
                  <a:txBody>
                    <a:bodyPr/>
                    <a:lstStyle/>
                    <a:p>
                      <a:r>
                        <a:rPr lang="en-US" dirty="0" smtClean="0"/>
                        <a:t>Integer Primary key</a:t>
                      </a:r>
                      <a:endParaRPr lang="en-US" dirty="0"/>
                    </a:p>
                  </a:txBody>
                  <a:tcPr/>
                </a:tc>
              </a:tr>
              <a:tr h="455494">
                <a:tc>
                  <a:txBody>
                    <a:bodyPr/>
                    <a:lstStyle/>
                    <a:p>
                      <a:r>
                        <a:rPr lang="en-US" dirty="0" smtClean="0"/>
                        <a:t>username</a:t>
                      </a:r>
                      <a:endParaRPr lang="en-US" dirty="0"/>
                    </a:p>
                  </a:txBody>
                  <a:tcPr/>
                </a:tc>
                <a:tc>
                  <a:txBody>
                    <a:bodyPr/>
                    <a:lstStyle/>
                    <a:p>
                      <a:r>
                        <a:rPr lang="en-US" dirty="0" smtClean="0"/>
                        <a:t>string</a:t>
                      </a:r>
                      <a:endParaRPr lang="en-US" dirty="0"/>
                    </a:p>
                  </a:txBody>
                  <a:tcPr/>
                </a:tc>
              </a:tr>
              <a:tr h="455494">
                <a:tc>
                  <a:txBody>
                    <a:bodyPr/>
                    <a:lstStyle/>
                    <a:p>
                      <a:r>
                        <a:rPr lang="en-US" dirty="0" smtClean="0"/>
                        <a:t>date</a:t>
                      </a:r>
                      <a:endParaRPr lang="en-US" dirty="0"/>
                    </a:p>
                  </a:txBody>
                  <a:tcPr/>
                </a:tc>
                <a:tc>
                  <a:txBody>
                    <a:bodyPr/>
                    <a:lstStyle/>
                    <a:p>
                      <a:r>
                        <a:rPr lang="en-US" dirty="0" smtClean="0"/>
                        <a:t>string</a:t>
                      </a:r>
                      <a:endParaRPr lang="en-US" dirty="0"/>
                    </a:p>
                  </a:txBody>
                  <a:tcPr/>
                </a:tc>
              </a:tr>
              <a:tr h="455494">
                <a:tc>
                  <a:txBody>
                    <a:bodyPr/>
                    <a:lstStyle/>
                    <a:p>
                      <a:r>
                        <a:rPr lang="en-US" dirty="0" smtClean="0"/>
                        <a:t>address</a:t>
                      </a:r>
                      <a:endParaRPr lang="en-US" dirty="0"/>
                    </a:p>
                  </a:txBody>
                  <a:tcPr/>
                </a:tc>
                <a:tc>
                  <a:txBody>
                    <a:bodyPr/>
                    <a:lstStyle/>
                    <a:p>
                      <a:r>
                        <a:rPr lang="en-US" dirty="0" smtClean="0"/>
                        <a:t>string</a:t>
                      </a:r>
                      <a:endParaRPr lang="en-US" dirty="0"/>
                    </a:p>
                  </a:txBody>
                  <a:tcPr/>
                </a:tc>
              </a:tr>
              <a:tr h="455494">
                <a:tc>
                  <a:txBody>
                    <a:bodyPr/>
                    <a:lstStyle/>
                    <a:p>
                      <a:r>
                        <a:rPr lang="en-US" dirty="0" smtClean="0"/>
                        <a:t>city</a:t>
                      </a:r>
                      <a:endParaRPr lang="en-US" dirty="0"/>
                    </a:p>
                  </a:txBody>
                  <a:tcPr/>
                </a:tc>
                <a:tc>
                  <a:txBody>
                    <a:bodyPr/>
                    <a:lstStyle/>
                    <a:p>
                      <a:r>
                        <a:rPr lang="en-US" dirty="0" smtClean="0"/>
                        <a:t>string</a:t>
                      </a:r>
                      <a:endParaRPr lang="en-US" dirty="0"/>
                    </a:p>
                  </a:txBody>
                  <a:tcPr/>
                </a:tc>
              </a:tr>
            </a:tbl>
          </a:graphicData>
        </a:graphic>
      </p:graphicFrame>
      <p:sp>
        <p:nvSpPr>
          <p:cNvPr id="12" name="Title 2"/>
          <p:cNvSpPr txBox="1">
            <a:spLocks/>
          </p:cNvSpPr>
          <p:nvPr/>
        </p:nvSpPr>
        <p:spPr>
          <a:xfrm>
            <a:off x="3048000" y="4191000"/>
            <a:ext cx="2438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feed</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334962"/>
          </a:xfrm>
        </p:spPr>
        <p:txBody>
          <a:bodyPr>
            <a:normAutofit fontScale="90000"/>
          </a:bodyPr>
          <a:lstStyle/>
          <a:p>
            <a:pPr algn="ctr"/>
            <a:r>
              <a:rPr lang="en-US" dirty="0" smtClean="0"/>
              <a:t>Flow Chart</a:t>
            </a:r>
            <a:endParaRPr lang="en-US"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5" name="Object 1"/>
          <p:cNvGraphicFramePr>
            <a:graphicFrameLocks noChangeAspect="1"/>
          </p:cNvGraphicFramePr>
          <p:nvPr/>
        </p:nvGraphicFramePr>
        <p:xfrm>
          <a:off x="0" y="990600"/>
          <a:ext cx="8519786" cy="5867400"/>
        </p:xfrm>
        <a:graphic>
          <a:graphicData uri="http://schemas.openxmlformats.org/presentationml/2006/ole">
            <p:oleObj spid="_x0000_s1025" name="Slide" r:id="rId3" imgW="4570603" imgH="3427427" progId="PowerPoint.Slide.12">
              <p:embed/>
            </p:oleObj>
          </a:graphicData>
        </a:graphic>
      </p:graphicFrame>
      <p:cxnSp>
        <p:nvCxnSpPr>
          <p:cNvPr id="6" name="Straight Arrow Connector 5"/>
          <p:cNvCxnSpPr/>
          <p:nvPr/>
        </p:nvCxnSpPr>
        <p:spPr>
          <a:xfrm flipV="1">
            <a:off x="2514600" y="2057400"/>
            <a:ext cx="1371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Fast Food</a:t>
            </a:r>
            <a:endParaRPr lang="en-US" dirty="0"/>
          </a:p>
        </p:txBody>
      </p:sp>
      <p:pic>
        <p:nvPicPr>
          <p:cNvPr id="38914" name="Picture 2" descr="C:\Users\SAMSUNG\Desktop\FastFood\app\src\main\ic_launcher-web.png"/>
          <p:cNvPicPr>
            <a:picLocks noGrp="1" noChangeAspect="1" noChangeArrowheads="1"/>
          </p:cNvPicPr>
          <p:nvPr>
            <p:ph idx="1"/>
          </p:nvPr>
        </p:nvPicPr>
        <p:blipFill>
          <a:blip r:embed="rId2"/>
          <a:srcRect/>
          <a:stretch>
            <a:fillRect/>
          </a:stretch>
        </p:blipFill>
        <p:spPr bwMode="auto">
          <a:xfrm>
            <a:off x="2309019" y="1481138"/>
            <a:ext cx="4525962" cy="4525962"/>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13-13-34-50.png"/>
          <p:cNvPicPr>
            <a:picLocks noGrp="1" noChangeAspect="1"/>
          </p:cNvPicPr>
          <p:nvPr>
            <p:ph idx="1"/>
          </p:nvPr>
        </p:nvPicPr>
        <p:blipFill>
          <a:blip r:embed="rId2" cstate="print"/>
          <a:stretch>
            <a:fillRect/>
          </a:stretch>
        </p:blipFill>
        <p:spPr>
          <a:xfrm>
            <a:off x="228600" y="1905000"/>
            <a:ext cx="2057400" cy="3962400"/>
          </a:xfrm>
        </p:spPr>
      </p:pic>
      <p:sp>
        <p:nvSpPr>
          <p:cNvPr id="3" name="Title 2"/>
          <p:cNvSpPr>
            <a:spLocks noGrp="1"/>
          </p:cNvSpPr>
          <p:nvPr>
            <p:ph type="title"/>
          </p:nvPr>
        </p:nvSpPr>
        <p:spPr>
          <a:xfrm>
            <a:off x="457200" y="228600"/>
            <a:ext cx="8229600" cy="487362"/>
          </a:xfrm>
        </p:spPr>
        <p:txBody>
          <a:bodyPr>
            <a:noAutofit/>
          </a:bodyPr>
          <a:lstStyle/>
          <a:p>
            <a:pPr algn="ctr"/>
            <a:r>
              <a:rPr lang="en-US" sz="3200" dirty="0" smtClean="0"/>
              <a:t>Splash Screen to Login</a:t>
            </a:r>
            <a:endParaRPr lang="en-US" sz="3200" dirty="0"/>
          </a:p>
        </p:txBody>
      </p:sp>
      <p:sp>
        <p:nvSpPr>
          <p:cNvPr id="5" name="Content Placeholder 4"/>
          <p:cNvSpPr txBox="1">
            <a:spLocks/>
          </p:cNvSpPr>
          <p:nvPr/>
        </p:nvSpPr>
        <p:spPr>
          <a:xfrm>
            <a:off x="3505200" y="2438400"/>
            <a:ext cx="2057400" cy="1527506"/>
          </a:xfrm>
          <a:prstGeom prst="rect">
            <a:avLst/>
          </a:prstGeom>
        </p:spPr>
        <p:txBody>
          <a:bodyPr>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7" name="Straight Arrow Connector 6"/>
          <p:cNvCxnSpPr/>
          <p:nvPr/>
        </p:nvCxnSpPr>
        <p:spPr>
          <a:xfrm>
            <a:off x="2514600" y="3048000"/>
            <a:ext cx="4572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2050" name="Picture 2" descr="C:\Users\SAMSUNG\Desktop\New folder (2)\Screenshot_2017-12-13-13-34-57.png"/>
          <p:cNvPicPr>
            <a:picLocks noChangeAspect="1" noChangeArrowheads="1"/>
          </p:cNvPicPr>
          <p:nvPr/>
        </p:nvPicPr>
        <p:blipFill>
          <a:blip r:embed="rId3" cstate="print"/>
          <a:srcRect/>
          <a:stretch>
            <a:fillRect/>
          </a:stretch>
        </p:blipFill>
        <p:spPr bwMode="auto">
          <a:xfrm>
            <a:off x="3352800" y="1905000"/>
            <a:ext cx="2057400" cy="3962400"/>
          </a:xfrm>
          <a:prstGeom prst="rect">
            <a:avLst/>
          </a:prstGeom>
          <a:noFill/>
        </p:spPr>
      </p:pic>
      <p:cxnSp>
        <p:nvCxnSpPr>
          <p:cNvPr id="11" name="Straight Arrow Connector 10"/>
          <p:cNvCxnSpPr/>
          <p:nvPr/>
        </p:nvCxnSpPr>
        <p:spPr>
          <a:xfrm>
            <a:off x="5638800" y="3048000"/>
            <a:ext cx="6096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2051" name="Picture 3" descr="C:\Users\SAMSUNG\Desktop\New folder (2)\Screenshot_2017-12-13-13-35-30.png"/>
          <p:cNvPicPr>
            <a:picLocks noChangeAspect="1" noChangeArrowheads="1"/>
          </p:cNvPicPr>
          <p:nvPr/>
        </p:nvPicPr>
        <p:blipFill>
          <a:blip r:embed="rId4" cstate="print"/>
          <a:srcRect/>
          <a:stretch>
            <a:fillRect/>
          </a:stretch>
        </p:blipFill>
        <p:spPr bwMode="auto">
          <a:xfrm>
            <a:off x="6553200" y="1905000"/>
            <a:ext cx="2133600" cy="3962400"/>
          </a:xfrm>
          <a:prstGeom prst="rect">
            <a:avLst/>
          </a:prstGeom>
          <a:noFill/>
        </p:spPr>
      </p:pic>
      <p:cxnSp>
        <p:nvCxnSpPr>
          <p:cNvPr id="15" name="Straight Arrow Connector 14"/>
          <p:cNvCxnSpPr/>
          <p:nvPr/>
        </p:nvCxnSpPr>
        <p:spPr>
          <a:xfrm rot="16200000" flipH="1">
            <a:off x="6248400" y="1600200"/>
            <a:ext cx="228600" cy="228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6" name="Title 2"/>
          <p:cNvSpPr txBox="1">
            <a:spLocks/>
          </p:cNvSpPr>
          <p:nvPr/>
        </p:nvSpPr>
        <p:spPr>
          <a:xfrm>
            <a:off x="3810000" y="1143000"/>
            <a:ext cx="4343400" cy="5334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No</a:t>
            </a:r>
            <a:r>
              <a:rPr kumimoji="0" lang="en-US" sz="1400" b="1" i="0" u="none" strike="noStrike" kern="1200" cap="none" spc="0" normalizeH="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Internet Connection</a:t>
            </a:r>
            <a:endParaRPr kumimoji="0" lang="en-US" sz="1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13-13-34-57.png"/>
          <p:cNvPicPr>
            <a:picLocks noGrp="1" noChangeAspect="1"/>
          </p:cNvPicPr>
          <p:nvPr>
            <p:ph idx="1"/>
          </p:nvPr>
        </p:nvPicPr>
        <p:blipFill>
          <a:blip r:embed="rId2" cstate="print"/>
          <a:stretch>
            <a:fillRect/>
          </a:stretch>
        </p:blipFill>
        <p:spPr>
          <a:xfrm>
            <a:off x="304801" y="1600200"/>
            <a:ext cx="1905000" cy="4038600"/>
          </a:xfrm>
        </p:spPr>
      </p:pic>
      <p:sp>
        <p:nvSpPr>
          <p:cNvPr id="3" name="Title 2"/>
          <p:cNvSpPr>
            <a:spLocks noGrp="1"/>
          </p:cNvSpPr>
          <p:nvPr>
            <p:ph type="title"/>
          </p:nvPr>
        </p:nvSpPr>
        <p:spPr>
          <a:xfrm>
            <a:off x="457200" y="609600"/>
            <a:ext cx="8229600" cy="411162"/>
          </a:xfrm>
        </p:spPr>
        <p:txBody>
          <a:bodyPr>
            <a:normAutofit fontScale="90000"/>
          </a:bodyPr>
          <a:lstStyle/>
          <a:p>
            <a:pPr algn="ctr"/>
            <a:r>
              <a:rPr lang="en-US" dirty="0" smtClean="0"/>
              <a:t>Create Account</a:t>
            </a:r>
            <a:endParaRPr lang="en-US" dirty="0"/>
          </a:p>
        </p:txBody>
      </p:sp>
      <p:cxnSp>
        <p:nvCxnSpPr>
          <p:cNvPr id="8" name="Straight Arrow Connector 7"/>
          <p:cNvCxnSpPr/>
          <p:nvPr/>
        </p:nvCxnSpPr>
        <p:spPr>
          <a:xfrm rot="16200000" flipH="1">
            <a:off x="1943100" y="4991100"/>
            <a:ext cx="914400" cy="838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1" name="Title 2"/>
          <p:cNvSpPr txBox="1">
            <a:spLocks/>
          </p:cNvSpPr>
          <p:nvPr/>
        </p:nvSpPr>
        <p:spPr>
          <a:xfrm>
            <a:off x="1905000" y="5867400"/>
            <a:ext cx="4038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Create Account Button</a:t>
            </a:r>
            <a:endParaRPr kumimoji="0" lang="en-US"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3" name="Straight Arrow Connector 12"/>
          <p:cNvCxnSpPr/>
          <p:nvPr/>
        </p:nvCxnSpPr>
        <p:spPr>
          <a:xfrm>
            <a:off x="2362200" y="3505200"/>
            <a:ext cx="7620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3074" name="Picture 2" descr="C:\Users\SAMSUNG\Desktop\New folder (2)\Screenshot_2017-12-13-13-35-44.png"/>
          <p:cNvPicPr>
            <a:picLocks noChangeAspect="1" noChangeArrowheads="1"/>
          </p:cNvPicPr>
          <p:nvPr/>
        </p:nvPicPr>
        <p:blipFill>
          <a:blip r:embed="rId3" cstate="print"/>
          <a:srcRect/>
          <a:stretch>
            <a:fillRect/>
          </a:stretch>
        </p:blipFill>
        <p:spPr bwMode="auto">
          <a:xfrm>
            <a:off x="3352800" y="1600200"/>
            <a:ext cx="2057400" cy="4038600"/>
          </a:xfrm>
          <a:prstGeom prst="rect">
            <a:avLst/>
          </a:prstGeom>
          <a:noFill/>
        </p:spPr>
      </p:pic>
      <p:cxnSp>
        <p:nvCxnSpPr>
          <p:cNvPr id="17" name="Straight Arrow Connector 16"/>
          <p:cNvCxnSpPr/>
          <p:nvPr/>
        </p:nvCxnSpPr>
        <p:spPr>
          <a:xfrm>
            <a:off x="5638800" y="3429000"/>
            <a:ext cx="6858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3075" name="Picture 3" descr="C:\Users\SAMSUNG\Desktop\New folder (2)\Screenshot_2017-12-13-14-27-22.png"/>
          <p:cNvPicPr>
            <a:picLocks noChangeAspect="1" noChangeArrowheads="1"/>
          </p:cNvPicPr>
          <p:nvPr/>
        </p:nvPicPr>
        <p:blipFill>
          <a:blip r:embed="rId4"/>
          <a:srcRect/>
          <a:stretch>
            <a:fillRect/>
          </a:stretch>
        </p:blipFill>
        <p:spPr bwMode="auto">
          <a:xfrm>
            <a:off x="6477000" y="1600200"/>
            <a:ext cx="2209800" cy="4038600"/>
          </a:xfrm>
          <a:prstGeom prst="rect">
            <a:avLst/>
          </a:prstGeom>
          <a:noFill/>
        </p:spPr>
      </p:pic>
      <p:cxnSp>
        <p:nvCxnSpPr>
          <p:cNvPr id="23" name="Straight Arrow Connector 22"/>
          <p:cNvCxnSpPr/>
          <p:nvPr/>
        </p:nvCxnSpPr>
        <p:spPr>
          <a:xfrm rot="5400000">
            <a:off x="7048500" y="5753100"/>
            <a:ext cx="533400" cy="1588"/>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4" name="Title 2"/>
          <p:cNvSpPr txBox="1">
            <a:spLocks/>
          </p:cNvSpPr>
          <p:nvPr/>
        </p:nvSpPr>
        <p:spPr>
          <a:xfrm>
            <a:off x="6019800" y="6096000"/>
            <a:ext cx="2895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Submit button to register</a:t>
            </a:r>
            <a:endParaRPr kumimoji="0" lang="en-US"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077200" cy="563562"/>
          </a:xfrm>
        </p:spPr>
        <p:txBody>
          <a:bodyPr>
            <a:normAutofit fontScale="90000"/>
          </a:bodyPr>
          <a:lstStyle/>
          <a:p>
            <a:pPr algn="ctr"/>
            <a:r>
              <a:rPr lang="en-US" dirty="0" smtClean="0"/>
              <a:t>Forgot Password</a:t>
            </a:r>
            <a:endParaRPr lang="en-US" dirty="0"/>
          </a:p>
        </p:txBody>
      </p:sp>
      <p:pic>
        <p:nvPicPr>
          <p:cNvPr id="6" name="Content Placeholder 5" descr="Screenshot_2017-12-13-13-36-17.png"/>
          <p:cNvPicPr>
            <a:picLocks noGrp="1" noChangeAspect="1"/>
          </p:cNvPicPr>
          <p:nvPr>
            <p:ph idx="1"/>
          </p:nvPr>
        </p:nvPicPr>
        <p:blipFill>
          <a:blip r:embed="rId2" cstate="print"/>
          <a:stretch>
            <a:fillRect/>
          </a:stretch>
        </p:blipFill>
        <p:spPr>
          <a:xfrm>
            <a:off x="304800" y="1371600"/>
            <a:ext cx="2209800" cy="4114800"/>
          </a:xfrm>
        </p:spPr>
      </p:pic>
      <p:cxnSp>
        <p:nvCxnSpPr>
          <p:cNvPr id="8" name="Straight Arrow Connector 7"/>
          <p:cNvCxnSpPr/>
          <p:nvPr/>
        </p:nvCxnSpPr>
        <p:spPr>
          <a:xfrm>
            <a:off x="2667000" y="3429000"/>
            <a:ext cx="5334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4098" name="Picture 2" descr="C:\Users\SAMSUNG\Desktop\New folder (2)\Screenshot_2017-12-13-13-49-39.png"/>
          <p:cNvPicPr>
            <a:picLocks noChangeAspect="1" noChangeArrowheads="1"/>
          </p:cNvPicPr>
          <p:nvPr/>
        </p:nvPicPr>
        <p:blipFill>
          <a:blip r:embed="rId3" cstate="print"/>
          <a:srcRect/>
          <a:stretch>
            <a:fillRect/>
          </a:stretch>
        </p:blipFill>
        <p:spPr bwMode="auto">
          <a:xfrm>
            <a:off x="3352800" y="1295400"/>
            <a:ext cx="2209800" cy="4191000"/>
          </a:xfrm>
          <a:prstGeom prst="rect">
            <a:avLst/>
          </a:prstGeom>
          <a:noFill/>
        </p:spPr>
      </p:pic>
      <p:cxnSp>
        <p:nvCxnSpPr>
          <p:cNvPr id="13" name="Straight Arrow Connector 12"/>
          <p:cNvCxnSpPr/>
          <p:nvPr/>
        </p:nvCxnSpPr>
        <p:spPr>
          <a:xfrm>
            <a:off x="5791200" y="3429000"/>
            <a:ext cx="5334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4099" name="Picture 3" descr="C:\Users\SAMSUNG\Desktop\New folder (2)\Screenshot_2017-12-13-13-36-40.png"/>
          <p:cNvPicPr>
            <a:picLocks noChangeAspect="1" noChangeArrowheads="1"/>
          </p:cNvPicPr>
          <p:nvPr/>
        </p:nvPicPr>
        <p:blipFill>
          <a:blip r:embed="rId4" cstate="print"/>
          <a:srcRect/>
          <a:stretch>
            <a:fillRect/>
          </a:stretch>
        </p:blipFill>
        <p:spPr bwMode="auto">
          <a:xfrm>
            <a:off x="6477000" y="1295400"/>
            <a:ext cx="2286000" cy="4191000"/>
          </a:xfrm>
          <a:prstGeom prst="rect">
            <a:avLst/>
          </a:prstGeom>
          <a:noFill/>
        </p:spPr>
      </p:pic>
      <p:cxnSp>
        <p:nvCxnSpPr>
          <p:cNvPr id="16" name="Straight Arrow Connector 15"/>
          <p:cNvCxnSpPr/>
          <p:nvPr/>
        </p:nvCxnSpPr>
        <p:spPr>
          <a:xfrm rot="5400000">
            <a:off x="5905500" y="4305300"/>
            <a:ext cx="2133600" cy="838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Title 2"/>
          <p:cNvSpPr txBox="1">
            <a:spLocks/>
          </p:cNvSpPr>
          <p:nvPr/>
        </p:nvSpPr>
        <p:spPr>
          <a:xfrm>
            <a:off x="4191000" y="5867400"/>
            <a:ext cx="4038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Password that is User</a:t>
            </a:r>
            <a:r>
              <a:rPr kumimoji="0" lang="en-US" sz="1600" b="1" i="0" u="none" strike="noStrike" kern="1200" cap="none" spc="0" normalizeH="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register While Sign Up</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13-13-54-09.png"/>
          <p:cNvPicPr>
            <a:picLocks noGrp="1" noChangeAspect="1"/>
          </p:cNvPicPr>
          <p:nvPr>
            <p:ph idx="1"/>
          </p:nvPr>
        </p:nvPicPr>
        <p:blipFill>
          <a:blip r:embed="rId2"/>
          <a:stretch>
            <a:fillRect/>
          </a:stretch>
        </p:blipFill>
        <p:spPr>
          <a:xfrm>
            <a:off x="3200400" y="1295400"/>
            <a:ext cx="2698254" cy="4525962"/>
          </a:xfrm>
        </p:spPr>
      </p:pic>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t>Home Page</a:t>
            </a:r>
            <a:endParaRPr lang="en-US" dirty="0"/>
          </a:p>
        </p:txBody>
      </p:sp>
      <p:cxnSp>
        <p:nvCxnSpPr>
          <p:cNvPr id="6" name="Straight Arrow Connector 5"/>
          <p:cNvCxnSpPr/>
          <p:nvPr/>
        </p:nvCxnSpPr>
        <p:spPr>
          <a:xfrm rot="10800000">
            <a:off x="2438400" y="1828800"/>
            <a:ext cx="1371600" cy="7620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8" name="Title 2"/>
          <p:cNvSpPr txBox="1">
            <a:spLocks/>
          </p:cNvSpPr>
          <p:nvPr/>
        </p:nvSpPr>
        <p:spPr>
          <a:xfrm rot="20676439">
            <a:off x="-2832" y="1560371"/>
            <a:ext cx="3200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User Make a his Order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0" name="Straight Arrow Connector 9"/>
          <p:cNvCxnSpPr/>
          <p:nvPr/>
        </p:nvCxnSpPr>
        <p:spPr>
          <a:xfrm rot="10800000">
            <a:off x="2590800" y="3505200"/>
            <a:ext cx="990600" cy="2286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1" name="Title 2"/>
          <p:cNvSpPr txBox="1">
            <a:spLocks/>
          </p:cNvSpPr>
          <p:nvPr/>
        </p:nvSpPr>
        <p:spPr>
          <a:xfrm>
            <a:off x="762000" y="3124200"/>
            <a:ext cx="2895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User’s Profile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3" name="Straight Arrow Connector 12"/>
          <p:cNvCxnSpPr/>
          <p:nvPr/>
        </p:nvCxnSpPr>
        <p:spPr>
          <a:xfrm rot="10800000">
            <a:off x="2667000" y="4953000"/>
            <a:ext cx="914400" cy="1588"/>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4" name="Title 2"/>
          <p:cNvSpPr txBox="1">
            <a:spLocks/>
          </p:cNvSpPr>
          <p:nvPr/>
        </p:nvSpPr>
        <p:spPr>
          <a:xfrm>
            <a:off x="533400" y="4648200"/>
            <a:ext cx="22098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Check Order </a:t>
            </a:r>
            <a:r>
              <a:rPr lang="en-US" sz="1600" b="1" dirty="0" err="1" smtClean="0">
                <a:solidFill>
                  <a:schemeClr val="tx2"/>
                </a:solidFill>
                <a:effectLst>
                  <a:outerShdw blurRad="31750" dist="25400" dir="5400000" algn="tl" rotWithShape="0">
                    <a:srgbClr val="000000">
                      <a:alpha val="25000"/>
                    </a:srgbClr>
                  </a:outerShdw>
                </a:effectLst>
                <a:latin typeface="+mj-lt"/>
                <a:ea typeface="+mj-ea"/>
                <a:cs typeface="+mj-cs"/>
              </a:rPr>
              <a:t>Histroy</a:t>
            </a: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6" name="Straight Arrow Connector 15"/>
          <p:cNvCxnSpPr/>
          <p:nvPr/>
        </p:nvCxnSpPr>
        <p:spPr>
          <a:xfrm>
            <a:off x="4876800" y="5715000"/>
            <a:ext cx="457200" cy="3810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7" name="Title 2"/>
          <p:cNvSpPr txBox="1">
            <a:spLocks/>
          </p:cNvSpPr>
          <p:nvPr/>
        </p:nvSpPr>
        <p:spPr>
          <a:xfrm>
            <a:off x="3810000" y="6096000"/>
            <a:ext cx="4038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Back to Login</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9" name="Straight Arrow Connector 18"/>
          <p:cNvCxnSpPr/>
          <p:nvPr/>
        </p:nvCxnSpPr>
        <p:spPr>
          <a:xfrm>
            <a:off x="5410200" y="4648200"/>
            <a:ext cx="914400" cy="152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0" name="Title 2"/>
          <p:cNvSpPr txBox="1">
            <a:spLocks/>
          </p:cNvSpPr>
          <p:nvPr/>
        </p:nvSpPr>
        <p:spPr>
          <a:xfrm rot="21160825">
            <a:off x="5930448" y="4774197"/>
            <a:ext cx="3200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User feedback  about  app &amp; services </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22" name="Straight Arrow Connector 21"/>
          <p:cNvCxnSpPr/>
          <p:nvPr/>
        </p:nvCxnSpPr>
        <p:spPr>
          <a:xfrm flipV="1">
            <a:off x="5410200" y="3200400"/>
            <a:ext cx="762000" cy="457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3" name="Title 2"/>
          <p:cNvSpPr txBox="1">
            <a:spLocks/>
          </p:cNvSpPr>
          <p:nvPr/>
        </p:nvSpPr>
        <p:spPr>
          <a:xfrm rot="1077883">
            <a:off x="5934564" y="3115276"/>
            <a:ext cx="29718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Selected</a:t>
            </a:r>
            <a:r>
              <a:rPr kumimoji="0" lang="en-US" sz="1600" b="1" i="0" u="none" strike="noStrike" kern="1200" cap="none" spc="0" normalizeH="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Order is Proceed to buy</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81000"/>
            <a:ext cx="8382000" cy="563562"/>
          </a:xfrm>
        </p:spPr>
        <p:txBody>
          <a:bodyPr>
            <a:normAutofit fontScale="90000"/>
          </a:bodyPr>
          <a:lstStyle/>
          <a:p>
            <a:pPr algn="ctr"/>
            <a:r>
              <a:rPr lang="en-US" dirty="0" smtClean="0"/>
              <a:t>Make a Order</a:t>
            </a:r>
            <a:endParaRPr lang="en-US" dirty="0"/>
          </a:p>
        </p:txBody>
      </p:sp>
      <p:pic>
        <p:nvPicPr>
          <p:cNvPr id="6" name="Content Placeholder 5" descr="Screenshot_2017-12-13-14-50-57.png"/>
          <p:cNvPicPr>
            <a:picLocks noGrp="1" noChangeAspect="1"/>
          </p:cNvPicPr>
          <p:nvPr>
            <p:ph idx="1"/>
          </p:nvPr>
        </p:nvPicPr>
        <p:blipFill>
          <a:blip r:embed="rId2"/>
          <a:stretch>
            <a:fillRect/>
          </a:stretch>
        </p:blipFill>
        <p:spPr>
          <a:xfrm>
            <a:off x="152400" y="1219201"/>
            <a:ext cx="2362200" cy="4572000"/>
          </a:xfrm>
        </p:spPr>
      </p:pic>
      <p:cxnSp>
        <p:nvCxnSpPr>
          <p:cNvPr id="8" name="Straight Arrow Connector 7"/>
          <p:cNvCxnSpPr/>
          <p:nvPr/>
        </p:nvCxnSpPr>
        <p:spPr>
          <a:xfrm>
            <a:off x="2667000" y="3429000"/>
            <a:ext cx="5334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5122" name="Picture 2" descr="C:\Users\SAMSUNG\Desktop\New folder (2)\Screenshot_2017-12-13-13-38-13.png"/>
          <p:cNvPicPr>
            <a:picLocks noChangeAspect="1" noChangeArrowheads="1"/>
          </p:cNvPicPr>
          <p:nvPr/>
        </p:nvPicPr>
        <p:blipFill>
          <a:blip r:embed="rId3"/>
          <a:srcRect/>
          <a:stretch>
            <a:fillRect/>
          </a:stretch>
        </p:blipFill>
        <p:spPr bwMode="auto">
          <a:xfrm>
            <a:off x="3276600" y="1219200"/>
            <a:ext cx="2514600" cy="4572000"/>
          </a:xfrm>
          <a:prstGeom prst="rect">
            <a:avLst/>
          </a:prstGeom>
          <a:noFill/>
        </p:spPr>
      </p:pic>
      <p:cxnSp>
        <p:nvCxnSpPr>
          <p:cNvPr id="11" name="Straight Arrow Connector 10"/>
          <p:cNvCxnSpPr/>
          <p:nvPr/>
        </p:nvCxnSpPr>
        <p:spPr>
          <a:xfrm>
            <a:off x="5943600" y="3276600"/>
            <a:ext cx="5334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5123" name="Picture 3" descr="C:\Users\SAMSUNG\Desktop\New folder (2)\Screenshot_2017-12-13-13-38-26.png"/>
          <p:cNvPicPr>
            <a:picLocks noChangeAspect="1" noChangeArrowheads="1"/>
          </p:cNvPicPr>
          <p:nvPr/>
        </p:nvPicPr>
        <p:blipFill>
          <a:blip r:embed="rId4"/>
          <a:srcRect/>
          <a:stretch>
            <a:fillRect/>
          </a:stretch>
        </p:blipFill>
        <p:spPr bwMode="auto">
          <a:xfrm>
            <a:off x="6553200" y="1219200"/>
            <a:ext cx="2362200" cy="4572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13-13-38-48.png"/>
          <p:cNvPicPr>
            <a:picLocks noGrp="1" noChangeAspect="1"/>
          </p:cNvPicPr>
          <p:nvPr>
            <p:ph idx="1"/>
          </p:nvPr>
        </p:nvPicPr>
        <p:blipFill>
          <a:blip r:embed="rId2"/>
          <a:stretch>
            <a:fillRect/>
          </a:stretch>
        </p:blipFill>
        <p:spPr>
          <a:xfrm>
            <a:off x="304800" y="1371600"/>
            <a:ext cx="2133600" cy="4038600"/>
          </a:xfrm>
        </p:spPr>
      </p:pic>
      <p:sp>
        <p:nvSpPr>
          <p:cNvPr id="3" name="Title 2"/>
          <p:cNvSpPr>
            <a:spLocks noGrp="1"/>
          </p:cNvSpPr>
          <p:nvPr>
            <p:ph type="title"/>
          </p:nvPr>
        </p:nvSpPr>
        <p:spPr>
          <a:xfrm>
            <a:off x="457200" y="381000"/>
            <a:ext cx="8229600" cy="563562"/>
          </a:xfrm>
        </p:spPr>
        <p:txBody>
          <a:bodyPr>
            <a:normAutofit fontScale="90000"/>
          </a:bodyPr>
          <a:lstStyle/>
          <a:p>
            <a:pPr algn="ctr"/>
            <a:r>
              <a:rPr lang="en-US" dirty="0" smtClean="0"/>
              <a:t>Proceed to Buy</a:t>
            </a:r>
            <a:endParaRPr lang="en-US" dirty="0"/>
          </a:p>
        </p:txBody>
      </p:sp>
      <p:cxnSp>
        <p:nvCxnSpPr>
          <p:cNvPr id="6" name="Straight Arrow Connector 5"/>
          <p:cNvCxnSpPr/>
          <p:nvPr/>
        </p:nvCxnSpPr>
        <p:spPr>
          <a:xfrm>
            <a:off x="2514600" y="3124200"/>
            <a:ext cx="6096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6146" name="Picture 2" descr="C:\Users\SAMSUNG\Desktop\New folder (2)\Screenshot_2017-12-13-13-38-56.png"/>
          <p:cNvPicPr>
            <a:picLocks noChangeAspect="1" noChangeArrowheads="1"/>
          </p:cNvPicPr>
          <p:nvPr/>
        </p:nvPicPr>
        <p:blipFill>
          <a:blip r:embed="rId3"/>
          <a:srcRect/>
          <a:stretch>
            <a:fillRect/>
          </a:stretch>
        </p:blipFill>
        <p:spPr bwMode="auto">
          <a:xfrm>
            <a:off x="3276600" y="1295400"/>
            <a:ext cx="2286000" cy="4114800"/>
          </a:xfrm>
          <a:prstGeom prst="rect">
            <a:avLst/>
          </a:prstGeom>
          <a:noFill/>
        </p:spPr>
      </p:pic>
      <p:cxnSp>
        <p:nvCxnSpPr>
          <p:cNvPr id="9" name="Straight Arrow Connector 8"/>
          <p:cNvCxnSpPr/>
          <p:nvPr/>
        </p:nvCxnSpPr>
        <p:spPr>
          <a:xfrm>
            <a:off x="5715000" y="3124200"/>
            <a:ext cx="6096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6147" name="Picture 3" descr="C:\Users\SAMSUNG\Desktop\New folder (2)\Screenshot_2017-12-13-13-39-04.png"/>
          <p:cNvPicPr>
            <a:picLocks noChangeAspect="1" noChangeArrowheads="1"/>
          </p:cNvPicPr>
          <p:nvPr/>
        </p:nvPicPr>
        <p:blipFill>
          <a:blip r:embed="rId4"/>
          <a:srcRect/>
          <a:stretch>
            <a:fillRect/>
          </a:stretch>
        </p:blipFill>
        <p:spPr bwMode="auto">
          <a:xfrm>
            <a:off x="6477000" y="1295400"/>
            <a:ext cx="2438400" cy="4114800"/>
          </a:xfrm>
          <a:prstGeom prst="rect">
            <a:avLst/>
          </a:prstGeom>
          <a:noFill/>
        </p:spPr>
      </p:pic>
      <p:cxnSp>
        <p:nvCxnSpPr>
          <p:cNvPr id="12" name="Straight Arrow Connector 11"/>
          <p:cNvCxnSpPr/>
          <p:nvPr/>
        </p:nvCxnSpPr>
        <p:spPr>
          <a:xfrm rot="5400000">
            <a:off x="3162300" y="4610100"/>
            <a:ext cx="1752600" cy="152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p:nvPr/>
        </p:nvCxnSpPr>
        <p:spPr>
          <a:xfrm rot="16200000" flipH="1">
            <a:off x="381000" y="4419600"/>
            <a:ext cx="2057400" cy="533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6" name="Title 2"/>
          <p:cNvSpPr txBox="1">
            <a:spLocks/>
          </p:cNvSpPr>
          <p:nvPr/>
        </p:nvSpPr>
        <p:spPr>
          <a:xfrm>
            <a:off x="0" y="5715000"/>
            <a:ext cx="33528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Total Price </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19" name="Title 2"/>
          <p:cNvSpPr txBox="1">
            <a:spLocks/>
          </p:cNvSpPr>
          <p:nvPr/>
        </p:nvSpPr>
        <p:spPr>
          <a:xfrm>
            <a:off x="3124200" y="5715000"/>
            <a:ext cx="24384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User change</a:t>
            </a:r>
            <a:r>
              <a:rPr kumimoji="0" lang="en-US" sz="1600" b="1" i="0" u="none" strike="noStrike" kern="1200" cap="none" spc="0" normalizeH="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quantity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23" name="Title 2"/>
          <p:cNvSpPr txBox="1">
            <a:spLocks/>
          </p:cNvSpPr>
          <p:nvPr/>
        </p:nvSpPr>
        <p:spPr>
          <a:xfrm>
            <a:off x="5867400" y="5715000"/>
            <a:ext cx="3276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Proceed to buy</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25" name="Straight Arrow Connector 24"/>
          <p:cNvCxnSpPr/>
          <p:nvPr/>
        </p:nvCxnSpPr>
        <p:spPr>
          <a:xfrm rot="5400000">
            <a:off x="6819900" y="4381500"/>
            <a:ext cx="1981200" cy="533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488950"/>
          </a:xfrm>
        </p:spPr>
        <p:txBody>
          <a:bodyPr>
            <a:normAutofit fontScale="90000"/>
          </a:bodyPr>
          <a:lstStyle/>
          <a:p>
            <a:pPr algn="ctr"/>
            <a:r>
              <a:rPr lang="en-US" dirty="0" smtClean="0"/>
              <a:t>Order </a:t>
            </a:r>
            <a:r>
              <a:rPr lang="en-US" dirty="0" err="1" smtClean="0"/>
              <a:t>Histroy</a:t>
            </a:r>
            <a:endParaRPr lang="en-US" dirty="0"/>
          </a:p>
        </p:txBody>
      </p:sp>
      <p:pic>
        <p:nvPicPr>
          <p:cNvPr id="7" name="Content Placeholder 6" descr="Screenshot_2017-12-13-13-39-14.png"/>
          <p:cNvPicPr>
            <a:picLocks noGrp="1" noChangeAspect="1"/>
          </p:cNvPicPr>
          <p:nvPr>
            <p:ph sz="quarter" idx="2"/>
          </p:nvPr>
        </p:nvPicPr>
        <p:blipFill>
          <a:blip r:embed="rId2" cstate="print"/>
          <a:stretch>
            <a:fillRect/>
          </a:stretch>
        </p:blipFill>
        <p:spPr>
          <a:xfrm>
            <a:off x="762000" y="1219200"/>
            <a:ext cx="2514600" cy="4267200"/>
          </a:xfrm>
        </p:spPr>
      </p:pic>
      <p:pic>
        <p:nvPicPr>
          <p:cNvPr id="8" name="Content Placeholder 7" descr="Screenshot_2017-12-13-13-39-17.png"/>
          <p:cNvPicPr>
            <a:picLocks noGrp="1" noChangeAspect="1"/>
          </p:cNvPicPr>
          <p:nvPr>
            <p:ph sz="quarter" idx="4"/>
          </p:nvPr>
        </p:nvPicPr>
        <p:blipFill>
          <a:blip r:embed="rId3"/>
          <a:stretch>
            <a:fillRect/>
          </a:stretch>
        </p:blipFill>
        <p:spPr>
          <a:xfrm>
            <a:off x="5791200" y="1219201"/>
            <a:ext cx="2362200" cy="4191000"/>
          </a:xfrm>
        </p:spPr>
      </p:pic>
      <p:cxnSp>
        <p:nvCxnSpPr>
          <p:cNvPr id="10" name="Straight Arrow Connector 9"/>
          <p:cNvCxnSpPr/>
          <p:nvPr/>
        </p:nvCxnSpPr>
        <p:spPr>
          <a:xfrm>
            <a:off x="3581400" y="3124200"/>
            <a:ext cx="17526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267200" cy="4525963"/>
          </a:xfrm>
        </p:spPr>
        <p:txBody>
          <a:bodyPr>
            <a:normAutofit fontScale="92500" lnSpcReduction="10000"/>
          </a:bodyPr>
          <a:lstStyle/>
          <a:p>
            <a:pPr algn="just"/>
            <a:r>
              <a:rPr lang="en-US" sz="2000" dirty="0" smtClean="0"/>
              <a:t>Android is Linux based operating system for mobile devices.</a:t>
            </a:r>
          </a:p>
          <a:p>
            <a:pPr algn="just"/>
            <a:endParaRPr lang="en-US" sz="2000" dirty="0" smtClean="0"/>
          </a:p>
          <a:p>
            <a:pPr algn="just"/>
            <a:r>
              <a:rPr lang="en-US" sz="2000" dirty="0" smtClean="0"/>
              <a:t>Android specially developed for mobile applications.</a:t>
            </a:r>
          </a:p>
          <a:p>
            <a:pPr algn="just"/>
            <a:endParaRPr lang="en-US" sz="2000" dirty="0" smtClean="0"/>
          </a:p>
          <a:p>
            <a:pPr algn="just"/>
            <a:r>
              <a:rPr lang="en-US" sz="2000" dirty="0" smtClean="0"/>
              <a:t>There are more than 4,00,000 apps in Android market.</a:t>
            </a:r>
          </a:p>
          <a:p>
            <a:pPr algn="just">
              <a:buNone/>
            </a:pPr>
            <a:endParaRPr lang="en-US" sz="2000" dirty="0" smtClean="0"/>
          </a:p>
          <a:p>
            <a:pPr algn="just"/>
            <a:r>
              <a:rPr lang="en-IN" sz="2000" dirty="0" smtClean="0">
                <a:solidFill>
                  <a:schemeClr val="tx2">
                    <a:lumMod val="50000"/>
                  </a:schemeClr>
                </a:solidFill>
              </a:rPr>
              <a:t>The first beta version was released by Google in 2007 where as the first commercial version, Android 1.0, was released in September 2008.</a:t>
            </a:r>
            <a:endParaRPr lang="en-IN" sz="2000" dirty="0">
              <a:solidFill>
                <a:schemeClr val="tx2">
                  <a:lumMod val="50000"/>
                </a:schemeClr>
              </a:solidFill>
            </a:endParaRPr>
          </a:p>
        </p:txBody>
      </p:sp>
      <p:sp>
        <p:nvSpPr>
          <p:cNvPr id="3" name="Title 2"/>
          <p:cNvSpPr>
            <a:spLocks noGrp="1"/>
          </p:cNvSpPr>
          <p:nvPr>
            <p:ph type="title"/>
          </p:nvPr>
        </p:nvSpPr>
        <p:spPr/>
        <p:txBody>
          <a:bodyPr/>
          <a:lstStyle/>
          <a:p>
            <a:pPr algn="ctr"/>
            <a:r>
              <a:rPr lang="en-US" dirty="0" smtClean="0"/>
              <a:t>Introduction of Android</a:t>
            </a:r>
            <a:endParaRPr lang="en-US" dirty="0"/>
          </a:p>
        </p:txBody>
      </p:sp>
      <p:pic>
        <p:nvPicPr>
          <p:cNvPr id="4" name="Picture 3" descr="C:\Users\pc\Desktop\project ppt\android-robot.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77744" y="1066800"/>
            <a:ext cx="2666256" cy="554461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565150"/>
          </a:xfrm>
        </p:spPr>
        <p:txBody>
          <a:bodyPr>
            <a:normAutofit fontScale="90000"/>
          </a:bodyPr>
          <a:lstStyle/>
          <a:p>
            <a:pPr algn="ctr"/>
            <a:r>
              <a:rPr lang="en-US" dirty="0" smtClean="0"/>
              <a:t>User Profile</a:t>
            </a:r>
            <a:endParaRPr lang="en-US" dirty="0"/>
          </a:p>
        </p:txBody>
      </p:sp>
      <p:pic>
        <p:nvPicPr>
          <p:cNvPr id="7" name="Content Placeholder 6" descr="Screenshot_2017-12-13-13-37-21.png"/>
          <p:cNvPicPr>
            <a:picLocks noGrp="1" noChangeAspect="1"/>
          </p:cNvPicPr>
          <p:nvPr>
            <p:ph sz="quarter" idx="2"/>
          </p:nvPr>
        </p:nvPicPr>
        <p:blipFill>
          <a:blip r:embed="rId2"/>
          <a:stretch>
            <a:fillRect/>
          </a:stretch>
        </p:blipFill>
        <p:spPr>
          <a:xfrm>
            <a:off x="3200400" y="1219200"/>
            <a:ext cx="2667000" cy="4648200"/>
          </a:xfrm>
        </p:spPr>
      </p:pic>
      <p:cxnSp>
        <p:nvCxnSpPr>
          <p:cNvPr id="9" name="Straight Arrow Connector 8"/>
          <p:cNvCxnSpPr/>
          <p:nvPr/>
        </p:nvCxnSpPr>
        <p:spPr>
          <a:xfrm>
            <a:off x="5486400" y="1905000"/>
            <a:ext cx="1295400" cy="3810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0" name="Title 2"/>
          <p:cNvSpPr txBox="1">
            <a:spLocks/>
          </p:cNvSpPr>
          <p:nvPr/>
        </p:nvSpPr>
        <p:spPr>
          <a:xfrm>
            <a:off x="5791200" y="2286000"/>
            <a:ext cx="31242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Add</a:t>
            </a:r>
            <a:r>
              <a:rPr kumimoji="0" lang="en-US" sz="1600" b="1" i="0" u="none" strike="noStrike" kern="1200" cap="none" spc="0" normalizeH="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feedback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4" name="Straight Arrow Connector 13"/>
          <p:cNvCxnSpPr/>
          <p:nvPr/>
        </p:nvCxnSpPr>
        <p:spPr>
          <a:xfrm rot="10800000" flipV="1">
            <a:off x="2209800" y="2286000"/>
            <a:ext cx="23622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5" name="Title 2"/>
          <p:cNvSpPr txBox="1">
            <a:spLocks/>
          </p:cNvSpPr>
          <p:nvPr/>
        </p:nvSpPr>
        <p:spPr>
          <a:xfrm>
            <a:off x="152400" y="3048000"/>
            <a:ext cx="30480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Change Password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9" name="Straight Arrow Connector 18"/>
          <p:cNvCxnSpPr/>
          <p:nvPr/>
        </p:nvCxnSpPr>
        <p:spPr>
          <a:xfrm>
            <a:off x="5334000" y="2667000"/>
            <a:ext cx="1371600" cy="838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0" name="Title 2"/>
          <p:cNvSpPr txBox="1">
            <a:spLocks/>
          </p:cNvSpPr>
          <p:nvPr/>
        </p:nvSpPr>
        <p:spPr>
          <a:xfrm>
            <a:off x="5715000" y="3581400"/>
            <a:ext cx="29718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Back to Login</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488950"/>
          </a:xfrm>
        </p:spPr>
        <p:txBody>
          <a:bodyPr>
            <a:normAutofit fontScale="90000"/>
          </a:bodyPr>
          <a:lstStyle/>
          <a:p>
            <a:pPr algn="ctr"/>
            <a:r>
              <a:rPr lang="en-US" dirty="0" err="1" smtClean="0"/>
              <a:t>FeedBack</a:t>
            </a:r>
            <a:endParaRPr lang="en-US" dirty="0"/>
          </a:p>
        </p:txBody>
      </p:sp>
      <p:pic>
        <p:nvPicPr>
          <p:cNvPr id="8" name="Content Placeholder 7" descr="Screenshot_2017-12-13-13-40-08.png"/>
          <p:cNvPicPr>
            <a:picLocks noGrp="1" noChangeAspect="1"/>
          </p:cNvPicPr>
          <p:nvPr>
            <p:ph sz="quarter" idx="4"/>
          </p:nvPr>
        </p:nvPicPr>
        <p:blipFill>
          <a:blip r:embed="rId2" cstate="print"/>
          <a:stretch>
            <a:fillRect/>
          </a:stretch>
        </p:blipFill>
        <p:spPr>
          <a:xfrm>
            <a:off x="5257801" y="1295400"/>
            <a:ext cx="2209799" cy="4114799"/>
          </a:xfrm>
        </p:spPr>
      </p:pic>
      <p:pic>
        <p:nvPicPr>
          <p:cNvPr id="10" name="Content Placeholder 9" descr="Screenshot_2017-12-13-15-26-24.png"/>
          <p:cNvPicPr>
            <a:picLocks noGrp="1" noChangeAspect="1"/>
          </p:cNvPicPr>
          <p:nvPr>
            <p:ph sz="quarter" idx="2"/>
          </p:nvPr>
        </p:nvPicPr>
        <p:blipFill>
          <a:blip r:embed="rId3" cstate="print"/>
          <a:stretch>
            <a:fillRect/>
          </a:stretch>
        </p:blipFill>
        <p:spPr>
          <a:xfrm>
            <a:off x="1371600" y="1295400"/>
            <a:ext cx="2214315" cy="4114800"/>
          </a:xfrm>
        </p:spPr>
      </p:pic>
      <p:cxnSp>
        <p:nvCxnSpPr>
          <p:cNvPr id="12" name="Straight Arrow Connector 11"/>
          <p:cNvCxnSpPr/>
          <p:nvPr/>
        </p:nvCxnSpPr>
        <p:spPr>
          <a:xfrm>
            <a:off x="3962400" y="3200400"/>
            <a:ext cx="9144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4" name="Straight Arrow Connector 13"/>
          <p:cNvCxnSpPr/>
          <p:nvPr/>
        </p:nvCxnSpPr>
        <p:spPr>
          <a:xfrm rot="5400000">
            <a:off x="-228600" y="3581400"/>
            <a:ext cx="3124200" cy="838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5" name="Title 2"/>
          <p:cNvSpPr txBox="1">
            <a:spLocks/>
          </p:cNvSpPr>
          <p:nvPr/>
        </p:nvSpPr>
        <p:spPr>
          <a:xfrm>
            <a:off x="304800" y="5867400"/>
            <a:ext cx="12192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Add Feedback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9" name="Straight Arrow Connector 18"/>
          <p:cNvCxnSpPr/>
          <p:nvPr/>
        </p:nvCxnSpPr>
        <p:spPr>
          <a:xfrm rot="16200000" flipH="1">
            <a:off x="5410200" y="3962400"/>
            <a:ext cx="2362200" cy="9906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0" name="Title 2"/>
          <p:cNvSpPr txBox="1">
            <a:spLocks/>
          </p:cNvSpPr>
          <p:nvPr/>
        </p:nvSpPr>
        <p:spPr>
          <a:xfrm>
            <a:off x="5791200" y="5715000"/>
            <a:ext cx="28956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Feedback shown here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13-13-37-52.png"/>
          <p:cNvPicPr>
            <a:picLocks noGrp="1" noChangeAspect="1"/>
          </p:cNvPicPr>
          <p:nvPr>
            <p:ph idx="1"/>
          </p:nvPr>
        </p:nvPicPr>
        <p:blipFill>
          <a:blip r:embed="rId2"/>
          <a:stretch>
            <a:fillRect/>
          </a:stretch>
        </p:blipFill>
        <p:spPr>
          <a:xfrm>
            <a:off x="3299073" y="1481138"/>
            <a:ext cx="2545854" cy="4525962"/>
          </a:xfrm>
        </p:spPr>
      </p:pic>
      <p:sp>
        <p:nvSpPr>
          <p:cNvPr id="3" name="Title 2"/>
          <p:cNvSpPr>
            <a:spLocks noGrp="1"/>
          </p:cNvSpPr>
          <p:nvPr>
            <p:ph type="title"/>
          </p:nvPr>
        </p:nvSpPr>
        <p:spPr>
          <a:xfrm>
            <a:off x="457200" y="533400"/>
            <a:ext cx="8229600" cy="639762"/>
          </a:xfrm>
        </p:spPr>
        <p:txBody>
          <a:bodyPr>
            <a:normAutofit fontScale="90000"/>
          </a:bodyPr>
          <a:lstStyle/>
          <a:p>
            <a:pPr algn="ctr"/>
            <a:r>
              <a:rPr lang="en-US" dirty="0" smtClean="0"/>
              <a:t>Change Password</a:t>
            </a:r>
            <a:endParaRPr lang="en-US" dirty="0"/>
          </a:p>
        </p:txBody>
      </p:sp>
      <p:cxnSp>
        <p:nvCxnSpPr>
          <p:cNvPr id="6" name="Straight Arrow Connector 5"/>
          <p:cNvCxnSpPr/>
          <p:nvPr/>
        </p:nvCxnSpPr>
        <p:spPr>
          <a:xfrm>
            <a:off x="4343400" y="3048000"/>
            <a:ext cx="2286000" cy="152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7" name="Title 2"/>
          <p:cNvSpPr txBox="1">
            <a:spLocks/>
          </p:cNvSpPr>
          <p:nvPr/>
        </p:nvSpPr>
        <p:spPr>
          <a:xfrm rot="20935398">
            <a:off x="5497505" y="3184566"/>
            <a:ext cx="30480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Username</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1" name="Straight Arrow Connector 10"/>
          <p:cNvCxnSpPr/>
          <p:nvPr/>
        </p:nvCxnSpPr>
        <p:spPr>
          <a:xfrm rot="10800000" flipV="1">
            <a:off x="2667000" y="3429000"/>
            <a:ext cx="1066800" cy="3810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2" name="Title 2"/>
          <p:cNvSpPr txBox="1">
            <a:spLocks/>
          </p:cNvSpPr>
          <p:nvPr/>
        </p:nvSpPr>
        <p:spPr>
          <a:xfrm>
            <a:off x="381000" y="3810000"/>
            <a:ext cx="30480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User’s old password</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cxnSp>
        <p:nvCxnSpPr>
          <p:cNvPr id="15" name="Straight Arrow Connector 14"/>
          <p:cNvCxnSpPr/>
          <p:nvPr/>
        </p:nvCxnSpPr>
        <p:spPr>
          <a:xfrm>
            <a:off x="5181600" y="3733800"/>
            <a:ext cx="1828800" cy="6858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6" name="Title 2"/>
          <p:cNvSpPr txBox="1">
            <a:spLocks/>
          </p:cNvSpPr>
          <p:nvPr/>
        </p:nvSpPr>
        <p:spPr>
          <a:xfrm>
            <a:off x="6096000" y="4419600"/>
            <a:ext cx="3048000" cy="411162"/>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1" dirty="0" smtClean="0">
                <a:solidFill>
                  <a:schemeClr val="tx2"/>
                </a:solidFill>
                <a:effectLst>
                  <a:outerShdw blurRad="31750" dist="25400" dir="5400000" algn="tl" rotWithShape="0">
                    <a:srgbClr val="000000">
                      <a:alpha val="25000"/>
                    </a:srgbClr>
                  </a:outerShdw>
                </a:effectLst>
                <a:latin typeface="+mj-lt"/>
                <a:ea typeface="+mj-ea"/>
                <a:cs typeface="+mj-cs"/>
              </a:rPr>
              <a:t>Set new password</a:t>
            </a:r>
            <a:endParaRPr kumimoji="0" lang="en-US" sz="1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Thank You</a:t>
            </a:r>
            <a:endParaRPr lang="en-US" dirty="0"/>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828800"/>
            <a:ext cx="4114800" cy="4525963"/>
          </a:xfrm>
        </p:spPr>
        <p:txBody>
          <a:bodyPr>
            <a:normAutofit/>
          </a:bodyPr>
          <a:lstStyle/>
          <a:p>
            <a:r>
              <a:rPr lang="en-US" sz="2800" dirty="0" smtClean="0"/>
              <a:t>Beautiful UI</a:t>
            </a:r>
          </a:p>
          <a:p>
            <a:r>
              <a:rPr lang="en-US" sz="2800" dirty="0" smtClean="0"/>
              <a:t>Connectivity</a:t>
            </a:r>
          </a:p>
          <a:p>
            <a:r>
              <a:rPr lang="en-US" sz="2800" dirty="0" smtClean="0"/>
              <a:t>Storage</a:t>
            </a:r>
          </a:p>
          <a:p>
            <a:r>
              <a:rPr lang="en-US" sz="2800" dirty="0" smtClean="0"/>
              <a:t>Media Support</a:t>
            </a:r>
          </a:p>
          <a:p>
            <a:r>
              <a:rPr lang="en-US" sz="2800" dirty="0" smtClean="0"/>
              <a:t>Messaging </a:t>
            </a:r>
          </a:p>
          <a:p>
            <a:r>
              <a:rPr lang="en-US" sz="2800" dirty="0" smtClean="0"/>
              <a:t>Resizable widgets</a:t>
            </a:r>
            <a:endParaRPr lang="en-US" sz="1800" dirty="0"/>
          </a:p>
        </p:txBody>
      </p:sp>
      <p:sp>
        <p:nvSpPr>
          <p:cNvPr id="3" name="Title 2"/>
          <p:cNvSpPr>
            <a:spLocks noGrp="1"/>
          </p:cNvSpPr>
          <p:nvPr>
            <p:ph type="title"/>
          </p:nvPr>
        </p:nvSpPr>
        <p:spPr/>
        <p:txBody>
          <a:bodyPr/>
          <a:lstStyle/>
          <a:p>
            <a:pPr algn="ctr"/>
            <a:r>
              <a:rPr lang="en-US" dirty="0" smtClean="0"/>
              <a:t>Features of Android</a:t>
            </a:r>
            <a:endParaRPr lang="en-US" dirty="0"/>
          </a:p>
        </p:txBody>
      </p:sp>
      <p:pic>
        <p:nvPicPr>
          <p:cNvPr id="4" name="Picture 2" descr="C:\Users\pc\Desktop\project ppt\aaug_500x500logo_transparent.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57800" y="1600200"/>
            <a:ext cx="3461320" cy="465117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525963"/>
          </a:xfrm>
        </p:spPr>
        <p:txBody>
          <a:bodyPr>
            <a:normAutofit/>
          </a:bodyPr>
          <a:lstStyle/>
          <a:p>
            <a:pPr algn="just">
              <a:buNone/>
            </a:pPr>
            <a:r>
              <a:rPr lang="en-US" sz="2000" dirty="0" smtClean="0"/>
              <a:t>There are so many sophisticated Technologies are available to develop android applications, the familiar technologies, which are predominantly using tools as follows</a:t>
            </a:r>
          </a:p>
          <a:p>
            <a:pPr algn="just"/>
            <a:endParaRPr lang="en-US" sz="2000" dirty="0" smtClean="0"/>
          </a:p>
          <a:p>
            <a:r>
              <a:rPr lang="en-US" sz="2000" dirty="0" smtClean="0"/>
              <a:t>Android Studio</a:t>
            </a:r>
          </a:p>
          <a:p>
            <a:endParaRPr lang="en-US" sz="2000" dirty="0" smtClean="0"/>
          </a:p>
          <a:p>
            <a:r>
              <a:rPr lang="en-US" sz="2000" dirty="0" smtClean="0"/>
              <a:t>Eclipse IDE</a:t>
            </a:r>
          </a:p>
          <a:p>
            <a:pPr algn="just">
              <a:buNone/>
            </a:pPr>
            <a:endParaRPr lang="en-US" sz="2000" dirty="0"/>
          </a:p>
        </p:txBody>
      </p:sp>
      <p:sp>
        <p:nvSpPr>
          <p:cNvPr id="3" name="Title 2"/>
          <p:cNvSpPr>
            <a:spLocks noGrp="1"/>
          </p:cNvSpPr>
          <p:nvPr>
            <p:ph type="title"/>
          </p:nvPr>
        </p:nvSpPr>
        <p:spPr>
          <a:xfrm>
            <a:off x="457200" y="609600"/>
            <a:ext cx="8229600" cy="1143000"/>
          </a:xfrm>
        </p:spPr>
        <p:txBody>
          <a:bodyPr>
            <a:normAutofit fontScale="90000"/>
          </a:bodyPr>
          <a:lstStyle/>
          <a:p>
            <a:pPr algn="ctr"/>
            <a:r>
              <a:rPr lang="en-US" b="0" dirty="0" smtClean="0">
                <a:effectLst/>
              </a:rPr>
              <a:t>Android IDEs</a:t>
            </a:r>
            <a:br>
              <a:rPr lang="en-US" b="0" dirty="0" smtClean="0">
                <a:effectLst/>
              </a:rPr>
            </a:br>
            <a:endParaRPr lang="en-US" dirty="0"/>
          </a:p>
        </p:txBody>
      </p:sp>
      <p:pic>
        <p:nvPicPr>
          <p:cNvPr id="1026" name="Picture 2" descr="C:\Users\SAMSUNG\Downloads\an.jpg"/>
          <p:cNvPicPr>
            <a:picLocks noChangeAspect="1" noChangeArrowheads="1"/>
          </p:cNvPicPr>
          <p:nvPr/>
        </p:nvPicPr>
        <p:blipFill>
          <a:blip r:embed="rId2"/>
          <a:srcRect/>
          <a:stretch>
            <a:fillRect/>
          </a:stretch>
        </p:blipFill>
        <p:spPr bwMode="auto">
          <a:xfrm>
            <a:off x="3962400" y="3505200"/>
            <a:ext cx="4686300" cy="27432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ello_word1.jpg"/>
          <p:cNvPicPr>
            <a:picLocks noGrp="1" noChangeAspect="1"/>
          </p:cNvPicPr>
          <p:nvPr>
            <p:ph idx="1"/>
          </p:nvPr>
        </p:nvPicPr>
        <p:blipFill>
          <a:blip r:embed="rId2"/>
          <a:stretch>
            <a:fillRect/>
          </a:stretch>
        </p:blipFill>
        <p:spPr>
          <a:xfrm>
            <a:off x="685800" y="914400"/>
            <a:ext cx="7772400" cy="5943600"/>
          </a:xfrm>
        </p:spPr>
      </p:pic>
      <p:sp>
        <p:nvSpPr>
          <p:cNvPr id="3" name="Title 2"/>
          <p:cNvSpPr>
            <a:spLocks noGrp="1"/>
          </p:cNvSpPr>
          <p:nvPr>
            <p:ph type="title"/>
          </p:nvPr>
        </p:nvSpPr>
        <p:spPr>
          <a:xfrm>
            <a:off x="457200" y="381000"/>
            <a:ext cx="8229600" cy="715962"/>
          </a:xfrm>
        </p:spPr>
        <p:txBody>
          <a:bodyPr>
            <a:normAutofit fontScale="90000"/>
          </a:bodyPr>
          <a:lstStyle/>
          <a:p>
            <a:pPr algn="ctr"/>
            <a:r>
              <a:rPr lang="en-US" b="0" dirty="0" smtClean="0">
                <a:effectLst/>
              </a:rPr>
              <a:t>Anatomy of Android Application</a:t>
            </a:r>
            <a:br>
              <a:rPr lang="en-US" b="0" dirty="0" smtClean="0">
                <a:effectLst/>
              </a:rPr>
            </a:br>
            <a:endParaRPr lang="en-US" dirty="0"/>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0"/>
            <a:ext cx="8229600" cy="1143000"/>
          </a:xfrm>
        </p:spPr>
        <p:txBody>
          <a:bodyPr/>
          <a:lstStyle/>
          <a:p>
            <a:pPr algn="ctr"/>
            <a:r>
              <a:rPr lang="en-US" dirty="0" smtClean="0"/>
              <a:t>Activity </a:t>
            </a:r>
            <a:r>
              <a:rPr lang="en-US" dirty="0" err="1" smtClean="0"/>
              <a:t>LifeCycle</a:t>
            </a:r>
            <a:endParaRPr lang="en-US" dirty="0"/>
          </a:p>
        </p:txBody>
      </p:sp>
      <p:pic>
        <p:nvPicPr>
          <p:cNvPr id="6" name="Content Placeholder 5" descr="activity_lifecycle.png"/>
          <p:cNvPicPr>
            <a:picLocks noGrp="1" noChangeAspect="1"/>
          </p:cNvPicPr>
          <p:nvPr>
            <p:ph idx="1"/>
          </p:nvPr>
        </p:nvPicPr>
        <p:blipFill>
          <a:blip r:embed="rId2"/>
          <a:stretch>
            <a:fillRect/>
          </a:stretch>
        </p:blipFill>
        <p:spPr>
          <a:xfrm>
            <a:off x="457200" y="990600"/>
            <a:ext cx="8077199" cy="5867400"/>
          </a:xfrm>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600200"/>
            <a:ext cx="4038600" cy="4525963"/>
          </a:xfrm>
        </p:spPr>
        <p:txBody>
          <a:bodyPr/>
          <a:lstStyle/>
          <a:p>
            <a:pPr marL="624078" indent="-514350">
              <a:buFont typeface="Wingdings" pitchFamily="2" charset="2"/>
              <a:buChar char="q"/>
            </a:pPr>
            <a:r>
              <a:rPr lang="en-IN" b="1" dirty="0" smtClean="0"/>
              <a:t>Activities</a:t>
            </a:r>
            <a:endParaRPr lang="en-IN" dirty="0" smtClean="0"/>
          </a:p>
          <a:p>
            <a:pPr marL="624078" indent="-514350">
              <a:buFont typeface="Wingdings" pitchFamily="2" charset="2"/>
              <a:buChar char="q"/>
            </a:pPr>
            <a:r>
              <a:rPr lang="en-IN" b="1" dirty="0" smtClean="0"/>
              <a:t>Layouts</a:t>
            </a:r>
            <a:endParaRPr lang="en-IN" b="1" dirty="0" smtClean="0"/>
          </a:p>
          <a:p>
            <a:pPr marL="624078" indent="-514350">
              <a:buFont typeface="Wingdings" pitchFamily="2" charset="2"/>
              <a:buChar char="q"/>
            </a:pPr>
            <a:r>
              <a:rPr lang="en-US" b="1" dirty="0" smtClean="0"/>
              <a:t>Views</a:t>
            </a:r>
          </a:p>
          <a:p>
            <a:pPr marL="624078" indent="-514350">
              <a:buFont typeface="Wingdings" pitchFamily="2" charset="2"/>
              <a:buChar char="q"/>
            </a:pPr>
            <a:r>
              <a:rPr lang="en-IN" b="1" dirty="0" smtClean="0"/>
              <a:t>Intents</a:t>
            </a:r>
          </a:p>
          <a:p>
            <a:pPr marL="624078" indent="-514350">
              <a:buFont typeface="Wingdings" pitchFamily="2" charset="2"/>
              <a:buChar char="q"/>
            </a:pPr>
            <a:r>
              <a:rPr lang="en-IN" b="1" dirty="0" smtClean="0"/>
              <a:t>Manifest</a:t>
            </a:r>
            <a:endParaRPr lang="en-IN" dirty="0" smtClean="0"/>
          </a:p>
          <a:p>
            <a:pPr>
              <a:buNone/>
            </a:pPr>
            <a:endParaRPr lang="en-US" dirty="0"/>
          </a:p>
        </p:txBody>
      </p:sp>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t>Application Components</a:t>
            </a:r>
            <a:endParaRPr lang="en-US" dirty="0"/>
          </a:p>
        </p:txBody>
      </p:sp>
      <p:pic>
        <p:nvPicPr>
          <p:cNvPr id="4" name="Picture 3" descr="C:\Users\pc\Desktop\project ppt\android_customization_services_icon-300x231.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267200" y="1600200"/>
            <a:ext cx="4392488" cy="36004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Android UI component</a:t>
            </a:r>
            <a:endParaRPr lang="en-US" dirty="0"/>
          </a:p>
        </p:txBody>
      </p:sp>
      <p:pic>
        <p:nvPicPr>
          <p:cNvPr id="7" name="Content Placeholder 3"/>
          <p:cNvPicPr>
            <a:picLocks noGrp="1" noChangeAspect="1"/>
          </p:cNvPicPr>
          <p:nvPr>
            <p:ph sz="quarter" idx="4"/>
          </p:nvPr>
        </p:nvPicPr>
        <p:blipFill>
          <a:blip r:embed="rId2" cstate="print">
            <a:extLst>
              <a:ext uri="{28A0092B-C50C-407E-A947-70E740481C1C}">
                <a14:useLocalDpi xmlns="" xmlns:a14="http://schemas.microsoft.com/office/drawing/2010/main" val="0"/>
              </a:ext>
            </a:extLst>
          </a:blip>
          <a:stretch>
            <a:fillRect/>
          </a:stretch>
        </p:blipFill>
        <p:spPr>
          <a:xfrm>
            <a:off x="914400" y="1447800"/>
            <a:ext cx="7086600" cy="5029200"/>
          </a:xfrm>
        </p:spPr>
      </p:pic>
    </p:spTree>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9360</TotalTime>
  <Words>584</Words>
  <Application>Microsoft Office PowerPoint</Application>
  <PresentationFormat>On-screen Show (4:3)</PresentationFormat>
  <Paragraphs>164</Paragraphs>
  <Slides>33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Concourse</vt:lpstr>
      <vt:lpstr>Slide</vt:lpstr>
      <vt:lpstr>Presentation on Android</vt:lpstr>
      <vt:lpstr>Content</vt:lpstr>
      <vt:lpstr>Introduction of Android</vt:lpstr>
      <vt:lpstr>Features of Android</vt:lpstr>
      <vt:lpstr>Android IDEs </vt:lpstr>
      <vt:lpstr>Anatomy of Android Application </vt:lpstr>
      <vt:lpstr>Activity LifeCycle</vt:lpstr>
      <vt:lpstr>Application Components</vt:lpstr>
      <vt:lpstr>Android UI component</vt:lpstr>
      <vt:lpstr>UI Layouts</vt:lpstr>
      <vt:lpstr>Android Linear Layout </vt:lpstr>
      <vt:lpstr>Android Relative Layout </vt:lpstr>
      <vt:lpstr>Toast Message</vt:lpstr>
      <vt:lpstr>Alert Box</vt:lpstr>
      <vt:lpstr>Alert Box Example</vt:lpstr>
      <vt:lpstr>Adapter</vt:lpstr>
      <vt:lpstr>JSON </vt:lpstr>
      <vt:lpstr>Android - SQLite Database</vt:lpstr>
      <vt:lpstr>Project</vt:lpstr>
      <vt:lpstr>Database Table Used</vt:lpstr>
      <vt:lpstr>Flow Chart</vt:lpstr>
      <vt:lpstr>Fast Food</vt:lpstr>
      <vt:lpstr>Splash Screen to Login</vt:lpstr>
      <vt:lpstr>Create Account</vt:lpstr>
      <vt:lpstr>Forgot Password</vt:lpstr>
      <vt:lpstr>Home Page</vt:lpstr>
      <vt:lpstr>Make a Order</vt:lpstr>
      <vt:lpstr>Proceed to Buy</vt:lpstr>
      <vt:lpstr>Order Histroy</vt:lpstr>
      <vt:lpstr>User Profile</vt:lpstr>
      <vt:lpstr>FeedBack</vt:lpstr>
      <vt:lpstr>Change Password</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Android</dc:title>
  <dc:creator>SAMSUNG</dc:creator>
  <cp:lastModifiedBy>SAMSUNG</cp:lastModifiedBy>
  <cp:revision>216</cp:revision>
  <dcterms:created xsi:type="dcterms:W3CDTF">2017-12-05T06:45:57Z</dcterms:created>
  <dcterms:modified xsi:type="dcterms:W3CDTF">2018-05-21T03:55:33Z</dcterms:modified>
</cp:coreProperties>
</file>